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83" r:id="rId5"/>
    <p:sldId id="270" r:id="rId6"/>
    <p:sldId id="265" r:id="rId7"/>
    <p:sldId id="281" r:id="rId8"/>
    <p:sldId id="284" r:id="rId9"/>
    <p:sldId id="285" r:id="rId10"/>
    <p:sldId id="286" r:id="rId11"/>
    <p:sldId id="28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3447" autoAdjust="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4401E4-75C4-42CB-A964-EA4879D2EE92}" type="datetimeFigureOut">
              <a:rPr lang="en-GB" smtClean="0"/>
              <a:t>02/07/2024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8AC953-F9FD-4564-8AC3-8084DF03C4B0}" type="slidenum">
              <a:rPr lang="en-GB" smtClean="0"/>
              <a:t>‹#›</a:t>
            </a:fld>
            <a:endParaRPr lang="en-GB"/>
          </a:p>
        </p:txBody>
      </p:sp>
    </p:spTree>
    <p:extLst>
      <p:ext uri="{BB962C8B-B14F-4D97-AF65-F5344CB8AC3E}">
        <p14:creationId xmlns:p14="http://schemas.microsoft.com/office/powerpoint/2010/main" val="2647918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3</a:t>
            </a:fld>
            <a:endParaRPr lang="en-GB"/>
          </a:p>
        </p:txBody>
      </p:sp>
    </p:spTree>
    <p:extLst>
      <p:ext uri="{BB962C8B-B14F-4D97-AF65-F5344CB8AC3E}">
        <p14:creationId xmlns:p14="http://schemas.microsoft.com/office/powerpoint/2010/main" val="2820452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4</a:t>
            </a:fld>
            <a:endParaRPr lang="en-GB"/>
          </a:p>
        </p:txBody>
      </p:sp>
    </p:spTree>
    <p:extLst>
      <p:ext uri="{BB962C8B-B14F-4D97-AF65-F5344CB8AC3E}">
        <p14:creationId xmlns:p14="http://schemas.microsoft.com/office/powerpoint/2010/main" val="4090033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will vary but as long as the function is specific to that device.</a:t>
            </a:r>
          </a:p>
        </p:txBody>
      </p:sp>
      <p:sp>
        <p:nvSpPr>
          <p:cNvPr id="4" name="Slide Number Placeholder 3"/>
          <p:cNvSpPr>
            <a:spLocks noGrp="1"/>
          </p:cNvSpPr>
          <p:nvPr>
            <p:ph type="sldNum" sz="quarter" idx="5"/>
          </p:nvPr>
        </p:nvSpPr>
        <p:spPr/>
        <p:txBody>
          <a:bodyPr/>
          <a:lstStyle/>
          <a:p>
            <a:fld id="{A08AC953-F9FD-4564-8AC3-8084DF03C4B0}" type="slidenum">
              <a:rPr lang="en-GB" smtClean="0"/>
              <a:t>5</a:t>
            </a:fld>
            <a:endParaRPr lang="en-GB"/>
          </a:p>
        </p:txBody>
      </p:sp>
    </p:spTree>
    <p:extLst>
      <p:ext uri="{BB962C8B-B14F-4D97-AF65-F5344CB8AC3E}">
        <p14:creationId xmlns:p14="http://schemas.microsoft.com/office/powerpoint/2010/main" val="60755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6</a:t>
            </a:fld>
            <a:endParaRPr lang="en-GB"/>
          </a:p>
        </p:txBody>
      </p:sp>
    </p:spTree>
    <p:extLst>
      <p:ext uri="{BB962C8B-B14F-4D97-AF65-F5344CB8AC3E}">
        <p14:creationId xmlns:p14="http://schemas.microsoft.com/office/powerpoint/2010/main" val="1138376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7</a:t>
            </a:fld>
            <a:endParaRPr lang="en-GB"/>
          </a:p>
        </p:txBody>
      </p:sp>
    </p:spTree>
    <p:extLst>
      <p:ext uri="{BB962C8B-B14F-4D97-AF65-F5344CB8AC3E}">
        <p14:creationId xmlns:p14="http://schemas.microsoft.com/office/powerpoint/2010/main" val="3544553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8</a:t>
            </a:fld>
            <a:endParaRPr lang="en-GB"/>
          </a:p>
        </p:txBody>
      </p:sp>
    </p:spTree>
    <p:extLst>
      <p:ext uri="{BB962C8B-B14F-4D97-AF65-F5344CB8AC3E}">
        <p14:creationId xmlns:p14="http://schemas.microsoft.com/office/powerpoint/2010/main" val="863556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9</a:t>
            </a:fld>
            <a:endParaRPr lang="en-GB"/>
          </a:p>
        </p:txBody>
      </p:sp>
    </p:spTree>
    <p:extLst>
      <p:ext uri="{BB962C8B-B14F-4D97-AF65-F5344CB8AC3E}">
        <p14:creationId xmlns:p14="http://schemas.microsoft.com/office/powerpoint/2010/main" val="3950349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10</a:t>
            </a:fld>
            <a:endParaRPr lang="en-GB"/>
          </a:p>
        </p:txBody>
      </p:sp>
    </p:spTree>
    <p:extLst>
      <p:ext uri="{BB962C8B-B14F-4D97-AF65-F5344CB8AC3E}">
        <p14:creationId xmlns:p14="http://schemas.microsoft.com/office/powerpoint/2010/main" val="4005660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AC953-F9FD-4564-8AC3-8084DF03C4B0}" type="slidenum">
              <a:rPr lang="en-GB" smtClean="0"/>
              <a:t>11</a:t>
            </a:fld>
            <a:endParaRPr lang="en-GB"/>
          </a:p>
        </p:txBody>
      </p:sp>
    </p:spTree>
    <p:extLst>
      <p:ext uri="{BB962C8B-B14F-4D97-AF65-F5344CB8AC3E}">
        <p14:creationId xmlns:p14="http://schemas.microsoft.com/office/powerpoint/2010/main" val="1447551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D2DF4-482E-411B-EEDB-CA937DC1C8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5EB081B-457C-4B8C-4DC6-F1584D5698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9813B32-362C-5A18-49F6-1B09B93805DF}"/>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5" name="Footer Placeholder 4">
            <a:extLst>
              <a:ext uri="{FF2B5EF4-FFF2-40B4-BE49-F238E27FC236}">
                <a16:creationId xmlns:a16="http://schemas.microsoft.com/office/drawing/2014/main" id="{2113EEEC-35BC-65CE-AA5F-31AEA29740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37938A-DD19-D7BA-2CE4-A8D5C8E71B24}"/>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2601838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10EF8-2667-518C-010C-CD4A83ABB73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F814CAC-9FA4-2A9C-2569-F07F8187F41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22105D-9616-78B5-BAA7-5851609BC4D0}"/>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5" name="Footer Placeholder 4">
            <a:extLst>
              <a:ext uri="{FF2B5EF4-FFF2-40B4-BE49-F238E27FC236}">
                <a16:creationId xmlns:a16="http://schemas.microsoft.com/office/drawing/2014/main" id="{2A56B4CD-5532-DBB3-C786-7C7B99C0DA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94DAC0C-E8A6-8D3E-D69F-BBB63B2EFE77}"/>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3472153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B2909C-A266-47AC-527A-8D76488D925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BAC1CD-3B3B-10E0-46D3-57E6E1A621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5FB179-89FA-A2E8-EFDE-E3651A01615F}"/>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5" name="Footer Placeholder 4">
            <a:extLst>
              <a:ext uri="{FF2B5EF4-FFF2-40B4-BE49-F238E27FC236}">
                <a16:creationId xmlns:a16="http://schemas.microsoft.com/office/drawing/2014/main" id="{E16D4615-D777-76CB-BBAB-98CAC98F4D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306A5C4-1F31-02D6-1D1F-D7C87FEA4660}"/>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1807490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597C6-C2EC-18B3-16D7-C1D140C9A34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139E411-E2CC-117D-B061-DE5ABA500E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3A683C-6788-73E4-D49B-279BC2643354}"/>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5" name="Footer Placeholder 4">
            <a:extLst>
              <a:ext uri="{FF2B5EF4-FFF2-40B4-BE49-F238E27FC236}">
                <a16:creationId xmlns:a16="http://schemas.microsoft.com/office/drawing/2014/main" id="{27BD511A-93B2-7751-64F0-69D2FAAE50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C4700A-FBA7-60A2-8F8E-3237F7B38C06}"/>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2993608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2AB36-688B-9D0B-B159-5A233F3267E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F9A0237-C3C6-7E59-6FDB-204BF1083C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65EE20E-FDE1-0B73-1C61-6B7F172D8448}"/>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5" name="Footer Placeholder 4">
            <a:extLst>
              <a:ext uri="{FF2B5EF4-FFF2-40B4-BE49-F238E27FC236}">
                <a16:creationId xmlns:a16="http://schemas.microsoft.com/office/drawing/2014/main" id="{57CB00AC-D2B2-EECB-86B7-38CAD1A3FE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F20C35-75CB-9660-3018-54E4121B337E}"/>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462930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D42D3-A99A-4CF1-4381-4EFC6BBF14F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88E23A2-43F8-366A-EF25-53CEE29BDDC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E479415-9CC3-79BE-57D9-D7E928B2529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0515349-1FA6-E293-54BD-34FF584FF3A9}"/>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6" name="Footer Placeholder 5">
            <a:extLst>
              <a:ext uri="{FF2B5EF4-FFF2-40B4-BE49-F238E27FC236}">
                <a16:creationId xmlns:a16="http://schemas.microsoft.com/office/drawing/2014/main" id="{2AD38053-79E9-E9D7-4864-D90F7CEE4F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723BB8-9640-3A65-1EDE-AAC99CB205B3}"/>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2447481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51522-F217-CE5C-82F0-53861C6F5B8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7317E5A-63D1-1D82-4C32-1787F44D8A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89E2E6-489F-FF49-C243-999535BFE5D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EC59619-EF49-2874-F7AC-8CB3B8540C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E352C3-1306-99A6-51AE-416385602F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B8F6AD6-27C9-F985-DA9A-DC976D034A0A}"/>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8" name="Footer Placeholder 7">
            <a:extLst>
              <a:ext uri="{FF2B5EF4-FFF2-40B4-BE49-F238E27FC236}">
                <a16:creationId xmlns:a16="http://schemas.microsoft.com/office/drawing/2014/main" id="{C99AD563-5EF2-19A7-F5B0-52C6FDF2317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C6310D6-6A7F-A46C-2928-25560B1362FA}"/>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3003933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BBC88-CF7B-F452-DE60-A6C21299505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D73A250-657F-9B85-EE37-250B54A98859}"/>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4" name="Footer Placeholder 3">
            <a:extLst>
              <a:ext uri="{FF2B5EF4-FFF2-40B4-BE49-F238E27FC236}">
                <a16:creationId xmlns:a16="http://schemas.microsoft.com/office/drawing/2014/main" id="{FD290ADC-FF34-0090-A381-B03D8C8DA80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1A3D5FA-35C7-3A65-53C8-B58486C18262}"/>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344570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70B6F6-D197-654C-71AC-A08ECDD27DCA}"/>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3" name="Footer Placeholder 2">
            <a:extLst>
              <a:ext uri="{FF2B5EF4-FFF2-40B4-BE49-F238E27FC236}">
                <a16:creationId xmlns:a16="http://schemas.microsoft.com/office/drawing/2014/main" id="{0E2D8DC4-CED2-9A97-B0B6-D8A44CC7F2E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8575A40-D3B0-6463-E634-BCF67F209A12}"/>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3706531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F831A-EF7D-B217-F2FB-20AD3E1834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E974A5E-2723-ED65-06B3-38D3C922F3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D6B3293-BCDA-9B82-6031-4DE89BABAA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816E66-94E1-8B7F-4F0D-56936529B163}"/>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6" name="Footer Placeholder 5">
            <a:extLst>
              <a:ext uri="{FF2B5EF4-FFF2-40B4-BE49-F238E27FC236}">
                <a16:creationId xmlns:a16="http://schemas.microsoft.com/office/drawing/2014/main" id="{78F38A73-EF0A-6D42-D65F-F6210ED466F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D09D12-815A-C469-05F5-8EFFAED5E9CA}"/>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2111779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B15ED-7C8A-ECFB-8C1E-4E6728F46F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3343AC0-8B6C-BEDE-E21C-77F04BC8B7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C846A1-6D28-3FDD-6AB4-420A5165EB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60A73A-B0E0-8536-D50A-39974E97562C}"/>
              </a:ext>
            </a:extLst>
          </p:cNvPr>
          <p:cNvSpPr>
            <a:spLocks noGrp="1"/>
          </p:cNvSpPr>
          <p:nvPr>
            <p:ph type="dt" sz="half" idx="10"/>
          </p:nvPr>
        </p:nvSpPr>
        <p:spPr/>
        <p:txBody>
          <a:bodyPr/>
          <a:lstStyle/>
          <a:p>
            <a:fld id="{0F41DD78-B384-4D1B-B8EF-3F33F585930F}" type="datetimeFigureOut">
              <a:rPr lang="en-GB" smtClean="0"/>
              <a:t>02/07/2024</a:t>
            </a:fld>
            <a:endParaRPr lang="en-GB"/>
          </a:p>
        </p:txBody>
      </p:sp>
      <p:sp>
        <p:nvSpPr>
          <p:cNvPr id="6" name="Footer Placeholder 5">
            <a:extLst>
              <a:ext uri="{FF2B5EF4-FFF2-40B4-BE49-F238E27FC236}">
                <a16:creationId xmlns:a16="http://schemas.microsoft.com/office/drawing/2014/main" id="{7EB6E1EE-DB2F-4BA0-7FE8-889DD4A03CC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502CF4-5836-558D-87A3-8D64DEAF230E}"/>
              </a:ext>
            </a:extLst>
          </p:cNvPr>
          <p:cNvSpPr>
            <a:spLocks noGrp="1"/>
          </p:cNvSpPr>
          <p:nvPr>
            <p:ph type="sldNum" sz="quarter" idx="12"/>
          </p:nvPr>
        </p:nvSpPr>
        <p:spPr/>
        <p:txBody>
          <a:bodyPr/>
          <a:lstStyle/>
          <a:p>
            <a:fld id="{A642798B-77C5-4A61-ACEC-D842B48B77F9}" type="slidenum">
              <a:rPr lang="en-GB" smtClean="0"/>
              <a:t>‹#›</a:t>
            </a:fld>
            <a:endParaRPr lang="en-GB"/>
          </a:p>
        </p:txBody>
      </p:sp>
    </p:spTree>
    <p:extLst>
      <p:ext uri="{BB962C8B-B14F-4D97-AF65-F5344CB8AC3E}">
        <p14:creationId xmlns:p14="http://schemas.microsoft.com/office/powerpoint/2010/main" val="1865276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390D30-6935-1181-E206-4636969FB9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5638E6D-39CB-8587-2B67-DD6615F34B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DFC76B-F73A-2592-E817-D0197F6C08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41DD78-B384-4D1B-B8EF-3F33F585930F}" type="datetimeFigureOut">
              <a:rPr lang="en-GB" smtClean="0"/>
              <a:t>02/07/2024</a:t>
            </a:fld>
            <a:endParaRPr lang="en-GB"/>
          </a:p>
        </p:txBody>
      </p:sp>
      <p:sp>
        <p:nvSpPr>
          <p:cNvPr id="5" name="Footer Placeholder 4">
            <a:extLst>
              <a:ext uri="{FF2B5EF4-FFF2-40B4-BE49-F238E27FC236}">
                <a16:creationId xmlns:a16="http://schemas.microsoft.com/office/drawing/2014/main" id="{35B7F386-08E3-3B98-D898-27EA4C6D20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0CE8494-F6D4-4A34-53E3-FEACCB872C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42798B-77C5-4A61-ACEC-D842B48B77F9}" type="slidenum">
              <a:rPr lang="en-GB" smtClean="0"/>
              <a:t>‹#›</a:t>
            </a:fld>
            <a:endParaRPr lang="en-GB"/>
          </a:p>
        </p:txBody>
      </p:sp>
    </p:spTree>
    <p:extLst>
      <p:ext uri="{BB962C8B-B14F-4D97-AF65-F5344CB8AC3E}">
        <p14:creationId xmlns:p14="http://schemas.microsoft.com/office/powerpoint/2010/main" val="2221514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0A07AA-E0A8-AFCD-F4DD-5B1F28FCDF1B}"/>
              </a:ext>
            </a:extLst>
          </p:cNvPr>
          <p:cNvSpPr txBox="1"/>
          <p:nvPr/>
        </p:nvSpPr>
        <p:spPr>
          <a:xfrm>
            <a:off x="179512" y="231334"/>
            <a:ext cx="6682740" cy="830997"/>
          </a:xfrm>
          <a:prstGeom prst="rect">
            <a:avLst/>
          </a:prstGeom>
          <a:noFill/>
        </p:spPr>
        <p:txBody>
          <a:bodyPr wrap="square" rtlCol="0">
            <a:spAutoFit/>
          </a:bodyPr>
          <a:lstStyle/>
          <a:p>
            <a:r>
              <a:rPr lang="en-GB" sz="2400" dirty="0">
                <a:latin typeface="Segoe UI Black" panose="020B0A02040204020203" pitchFamily="34" charset="0"/>
                <a:ea typeface="Segoe UI Black" panose="020B0A02040204020203" pitchFamily="34" charset="0"/>
              </a:rPr>
              <a:t>CS22: Network threats</a:t>
            </a:r>
          </a:p>
          <a:p>
            <a:r>
              <a:rPr lang="en-GB" sz="2400" dirty="0">
                <a:latin typeface="Segoe UI Black" panose="020B0A02040204020203" pitchFamily="34" charset="0"/>
                <a:ea typeface="Segoe UI Black" panose="020B0A02040204020203" pitchFamily="34" charset="0"/>
              </a:rPr>
              <a:t>LO3: Networks</a:t>
            </a:r>
          </a:p>
        </p:txBody>
      </p:sp>
      <p:sp>
        <p:nvSpPr>
          <p:cNvPr id="5" name="TextBox 4">
            <a:extLst>
              <a:ext uri="{FF2B5EF4-FFF2-40B4-BE49-F238E27FC236}">
                <a16:creationId xmlns:a16="http://schemas.microsoft.com/office/drawing/2014/main" id="{A2DD7105-6932-0955-E76E-2A6941CF2324}"/>
              </a:ext>
            </a:extLst>
          </p:cNvPr>
          <p:cNvSpPr txBox="1"/>
          <p:nvPr/>
        </p:nvSpPr>
        <p:spPr>
          <a:xfrm>
            <a:off x="6862252" y="269042"/>
            <a:ext cx="1786269" cy="369332"/>
          </a:xfrm>
          <a:prstGeom prst="rect">
            <a:avLst/>
          </a:prstGeom>
          <a:noFill/>
        </p:spPr>
        <p:txBody>
          <a:bodyPr wrap="square" rtlCol="0">
            <a:spAutoFit/>
          </a:bodyPr>
          <a:lstStyle/>
          <a:p>
            <a:r>
              <a:rPr lang="en-GB" b="1" dirty="0">
                <a:latin typeface="Segoe UI Variable Text" pitchFamily="2" charset="0"/>
              </a:rPr>
              <a:t>Name: </a:t>
            </a:r>
          </a:p>
        </p:txBody>
      </p:sp>
      <p:sp>
        <p:nvSpPr>
          <p:cNvPr id="6" name="TextBox 5">
            <a:extLst>
              <a:ext uri="{FF2B5EF4-FFF2-40B4-BE49-F238E27FC236}">
                <a16:creationId xmlns:a16="http://schemas.microsoft.com/office/drawing/2014/main" id="{103B64EB-0A2B-1BF0-BB8D-533D63758F86}"/>
              </a:ext>
            </a:extLst>
          </p:cNvPr>
          <p:cNvSpPr txBox="1"/>
          <p:nvPr/>
        </p:nvSpPr>
        <p:spPr>
          <a:xfrm>
            <a:off x="6862252" y="758508"/>
            <a:ext cx="1786269" cy="369332"/>
          </a:xfrm>
          <a:prstGeom prst="rect">
            <a:avLst/>
          </a:prstGeom>
          <a:noFill/>
        </p:spPr>
        <p:txBody>
          <a:bodyPr wrap="square" rtlCol="0">
            <a:spAutoFit/>
          </a:bodyPr>
          <a:lstStyle/>
          <a:p>
            <a:r>
              <a:rPr lang="en-GB" b="1" dirty="0">
                <a:latin typeface="Segoe UI Variable Text" pitchFamily="2" charset="0"/>
              </a:rPr>
              <a:t>Class/Teacher:</a:t>
            </a:r>
          </a:p>
        </p:txBody>
      </p:sp>
      <p:graphicFrame>
        <p:nvGraphicFramePr>
          <p:cNvPr id="7" name="Table 6">
            <a:extLst>
              <a:ext uri="{FF2B5EF4-FFF2-40B4-BE49-F238E27FC236}">
                <a16:creationId xmlns:a16="http://schemas.microsoft.com/office/drawing/2014/main" id="{6C293918-F28E-59F2-4AA5-4549662ADDA0}"/>
              </a:ext>
            </a:extLst>
          </p:cNvPr>
          <p:cNvGraphicFramePr>
            <a:graphicFrameLocks noGrp="1"/>
          </p:cNvGraphicFramePr>
          <p:nvPr>
            <p:extLst>
              <p:ext uri="{D42A27DB-BD31-4B8C-83A1-F6EECF244321}">
                <p14:modId xmlns:p14="http://schemas.microsoft.com/office/powerpoint/2010/main" val="1097616583"/>
              </p:ext>
            </p:extLst>
          </p:nvPr>
        </p:nvGraphicFramePr>
        <p:xfrm>
          <a:off x="275205" y="1852932"/>
          <a:ext cx="6682740" cy="3078480"/>
        </p:xfrm>
        <a:graphic>
          <a:graphicData uri="http://schemas.openxmlformats.org/drawingml/2006/table">
            <a:tbl>
              <a:tblPr/>
              <a:tblGrid>
                <a:gridCol w="5193257">
                  <a:extLst>
                    <a:ext uri="{9D8B030D-6E8A-4147-A177-3AD203B41FA5}">
                      <a16:colId xmlns:a16="http://schemas.microsoft.com/office/drawing/2014/main" val="1532144605"/>
                    </a:ext>
                  </a:extLst>
                </a:gridCol>
                <a:gridCol w="1489483">
                  <a:extLst>
                    <a:ext uri="{9D8B030D-6E8A-4147-A177-3AD203B41FA5}">
                      <a16:colId xmlns:a16="http://schemas.microsoft.com/office/drawing/2014/main" val="3421831758"/>
                    </a:ext>
                  </a:extLst>
                </a:gridCol>
              </a:tblGrid>
              <a:tr h="241300">
                <a:tc>
                  <a:txBody>
                    <a:bodyPr/>
                    <a:lstStyle/>
                    <a:p>
                      <a:pPr algn="l" fontAlgn="base"/>
                      <a:r>
                        <a:rPr lang="en-GB" sz="1600" b="1" i="0" dirty="0">
                          <a:solidFill>
                            <a:srgbClr val="000000"/>
                          </a:solidFill>
                          <a:effectLst/>
                          <a:latin typeface="Segoe UI Variable Text" pitchFamily="2" charset="0"/>
                        </a:rPr>
                        <a:t>Objective</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ase"/>
                      <a:r>
                        <a:rPr lang="en-GB" sz="1600" b="1" i="0" dirty="0">
                          <a:solidFill>
                            <a:srgbClr val="000000"/>
                          </a:solidFill>
                          <a:effectLst/>
                          <a:latin typeface="Segoe UI Variable Text" pitchFamily="2" charset="0"/>
                        </a:rPr>
                        <a:t>Complete</a:t>
                      </a:r>
                      <a:r>
                        <a:rPr lang="en-GB" sz="1600" b="0" i="0" dirty="0">
                          <a:solidFill>
                            <a:srgbClr val="000000"/>
                          </a:solidFill>
                          <a:effectLst/>
                          <a:latin typeface="Segoe UI Variable Text" pitchFamily="2" charset="0"/>
                        </a:rPr>
                        <a:t>​</a:t>
                      </a:r>
                      <a:endParaRPr lang="en-GB" sz="20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5734241"/>
                  </a:ext>
                </a:extLst>
              </a:tr>
              <a:tr h="241300">
                <a:tc>
                  <a:txBody>
                    <a:bodyPr/>
                    <a:lstStyle/>
                    <a:p>
                      <a:pPr algn="l" fontAlgn="base"/>
                      <a:r>
                        <a:rPr lang="en-GB" sz="1600" b="0" i="0" dirty="0">
                          <a:solidFill>
                            <a:srgbClr val="000000"/>
                          </a:solidFill>
                          <a:effectLst/>
                          <a:latin typeface="Segoe UI Variable Text" pitchFamily="2" charset="0"/>
                        </a:rPr>
                        <a:t>I can define the term ‘Social engineering’. (Task 1)</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2869665"/>
                  </a:ext>
                </a:extLst>
              </a:tr>
              <a:tr h="241300">
                <a:tc>
                  <a:txBody>
                    <a:bodyPr/>
                    <a:lstStyle/>
                    <a:p>
                      <a:pPr algn="l" fontAlgn="base"/>
                      <a:r>
                        <a:rPr lang="en-GB" sz="1600" b="0" i="0" dirty="0">
                          <a:solidFill>
                            <a:srgbClr val="000000"/>
                          </a:solidFill>
                          <a:effectLst/>
                          <a:latin typeface="Segoe UI Variable Text" pitchFamily="2" charset="0"/>
                        </a:rPr>
                        <a:t>I can define the term ‘Malware’. (Task 2)</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4849106"/>
                  </a:ext>
                </a:extLst>
              </a:tr>
              <a:tr h="241300">
                <a:tc>
                  <a:txBody>
                    <a:bodyPr/>
                    <a:lstStyle/>
                    <a:p>
                      <a:pPr algn="l" fontAlgn="base"/>
                      <a:r>
                        <a:rPr lang="en-GB" sz="1600" b="0" i="0" dirty="0">
                          <a:solidFill>
                            <a:srgbClr val="000000"/>
                          </a:solidFill>
                          <a:effectLst/>
                          <a:latin typeface="Segoe UI Variable Text" pitchFamily="2" charset="0"/>
                        </a:rPr>
                        <a:t>I can identify different types of Malware. (Task 3)</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r>
                        <a:rPr lang="en-GB" sz="1600" b="0" i="0" dirty="0">
                          <a:solidFill>
                            <a:srgbClr val="000000"/>
                          </a:solidFill>
                          <a:effectLst/>
                          <a:latin typeface="Segoe UI Variable Text" pitchFamily="2" charset="0"/>
                        </a:rPr>
                        <a:t>​</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1814587"/>
                  </a:ext>
                </a:extLst>
              </a:tr>
              <a:tr h="241300">
                <a:tc>
                  <a:txBody>
                    <a:bodyPr/>
                    <a:lstStyle/>
                    <a:p>
                      <a:pPr algn="l" fontAlgn="base"/>
                      <a:r>
                        <a:rPr lang="en-GB" sz="1600" b="0" i="0" dirty="0">
                          <a:solidFill>
                            <a:srgbClr val="000000"/>
                          </a:solidFill>
                          <a:effectLst/>
                          <a:latin typeface="Segoe UI Variable Text" pitchFamily="2" charset="0"/>
                        </a:rPr>
                        <a:t>I can identify a phishing email and identify measures to help avoid becoming a victim. (Task 4)</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5858740"/>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I can identify how malware can be used in a phishing email. (Task 5)</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6115241"/>
                  </a:ext>
                </a:extLst>
              </a:tr>
              <a:tr h="24130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600" b="0" i="0" dirty="0">
                          <a:solidFill>
                            <a:srgbClr val="000000"/>
                          </a:solidFill>
                          <a:effectLst/>
                          <a:latin typeface="Segoe UI Variable Text" pitchFamily="2" charset="0"/>
                        </a:rPr>
                        <a:t>I can apply my understanding of network threats to context. (Tasks 6-9)</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auto"/>
                      <a:endParaRPr lang="en-GB" sz="1600" b="0" i="0" dirty="0">
                        <a:solidFill>
                          <a:srgbClr val="000000"/>
                        </a:solidFill>
                        <a:effectLst/>
                        <a:latin typeface="Segoe UI Variable Text" pitchFamily="2"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9742697"/>
                  </a:ext>
                </a:extLst>
              </a:tr>
            </a:tbl>
          </a:graphicData>
        </a:graphic>
      </p:graphicFrame>
      <p:sp>
        <p:nvSpPr>
          <p:cNvPr id="8" name="Rectangle 7">
            <a:extLst>
              <a:ext uri="{FF2B5EF4-FFF2-40B4-BE49-F238E27FC236}">
                <a16:creationId xmlns:a16="http://schemas.microsoft.com/office/drawing/2014/main" id="{4B9FA41D-0F27-B058-27D0-30D5F161B6B3}"/>
              </a:ext>
            </a:extLst>
          </p:cNvPr>
          <p:cNvSpPr/>
          <p:nvPr/>
        </p:nvSpPr>
        <p:spPr>
          <a:xfrm>
            <a:off x="7424048" y="2469293"/>
            <a:ext cx="4309123" cy="32613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Teacher feedback/comments:</a:t>
            </a:r>
          </a:p>
        </p:txBody>
      </p:sp>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A5198899-A00F-3FAA-893C-396B94D7F342}"/>
              </a:ext>
            </a:extLst>
          </p:cNvPr>
          <p:cNvSpPr/>
          <p:nvPr/>
        </p:nvSpPr>
        <p:spPr>
          <a:xfrm>
            <a:off x="8602698" y="187768"/>
            <a:ext cx="3230525" cy="412898"/>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
        <p:nvSpPr>
          <p:cNvPr id="15" name="Rectangle 14">
            <a:extLst>
              <a:ext uri="{FF2B5EF4-FFF2-40B4-BE49-F238E27FC236}">
                <a16:creationId xmlns:a16="http://schemas.microsoft.com/office/drawing/2014/main" id="{2E88B7C0-A936-6C19-20F2-AB615801D375}"/>
              </a:ext>
            </a:extLst>
          </p:cNvPr>
          <p:cNvSpPr/>
          <p:nvPr/>
        </p:nvSpPr>
        <p:spPr>
          <a:xfrm>
            <a:off x="8602697" y="757272"/>
            <a:ext cx="3230525" cy="412898"/>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3107035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968457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8: Learning in Context</a:t>
            </a:r>
          </a:p>
        </p:txBody>
      </p:sp>
      <p:sp>
        <p:nvSpPr>
          <p:cNvPr id="21" name="TextBox 20">
            <a:extLst>
              <a:ext uri="{FF2B5EF4-FFF2-40B4-BE49-F238E27FC236}">
                <a16:creationId xmlns:a16="http://schemas.microsoft.com/office/drawing/2014/main" id="{744A9010-435D-0EE5-6BE4-8F1547856138}"/>
              </a:ext>
            </a:extLst>
          </p:cNvPr>
          <p:cNvSpPr txBox="1"/>
          <p:nvPr/>
        </p:nvSpPr>
        <p:spPr>
          <a:xfrm>
            <a:off x="179512" y="845506"/>
            <a:ext cx="5492237" cy="3785652"/>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At Riverview Hospital, the patient management system allows doctors and staff to access medical records, update patient information, and manage appointments. One day, </a:t>
            </a:r>
            <a:r>
              <a:rPr lang="en-GB" sz="1600" dirty="0" err="1">
                <a:latin typeface="Segoe UI Variable Text" pitchFamily="2" charset="0"/>
                <a:cs typeface="Segoe UI" panose="020B0502040204020203" pitchFamily="34" charset="0"/>
              </a:rPr>
              <a:t>Dr.</a:t>
            </a:r>
            <a:r>
              <a:rPr lang="en-GB" sz="1600" dirty="0">
                <a:latin typeface="Segoe UI Variable Text" pitchFamily="2" charset="0"/>
                <a:cs typeface="Segoe UI" panose="020B0502040204020203" pitchFamily="34" charset="0"/>
              </a:rPr>
              <a:t> Smith noticed that the system was behaving strangely. While searching for a patient's record, he inadvertently discovered that by entering certain characters into the search bar, he could view not only the intended patient's records but also records of other patients.</a:t>
            </a:r>
          </a:p>
          <a:p>
            <a:endParaRPr lang="en-GB" sz="1600" dirty="0">
              <a:latin typeface="Segoe UI Variable Text" pitchFamily="2" charset="0"/>
              <a:cs typeface="Segoe UI" panose="020B0502040204020203" pitchFamily="34" charset="0"/>
            </a:endParaRPr>
          </a:p>
          <a:p>
            <a:r>
              <a:rPr lang="en-GB" sz="1600" dirty="0">
                <a:latin typeface="Segoe UI Variable Text" pitchFamily="2" charset="0"/>
                <a:cs typeface="Segoe UI" panose="020B0502040204020203" pitchFamily="34" charset="0"/>
              </a:rPr>
              <a:t>Curious and concerned, </a:t>
            </a:r>
            <a:r>
              <a:rPr lang="en-GB" sz="1600" dirty="0" err="1">
                <a:latin typeface="Segoe UI Variable Text" pitchFamily="2" charset="0"/>
                <a:cs typeface="Segoe UI" panose="020B0502040204020203" pitchFamily="34" charset="0"/>
              </a:rPr>
              <a:t>Dr.</a:t>
            </a:r>
            <a:r>
              <a:rPr lang="en-GB" sz="1600" dirty="0">
                <a:latin typeface="Segoe UI Variable Text" pitchFamily="2" charset="0"/>
                <a:cs typeface="Segoe UI" panose="020B0502040204020203" pitchFamily="34" charset="0"/>
              </a:rPr>
              <a:t> Smith decided to test this further by entering a sequence of characters he had seen in a cybersecurity awareness session. To his shock, he could view sensitive patient information and even modify medical records, such as changing diagnoses and treatment plans.</a:t>
            </a:r>
          </a:p>
        </p:txBody>
      </p:sp>
      <p:sp>
        <p:nvSpPr>
          <p:cNvPr id="3" name="TextBox 2">
            <a:extLst>
              <a:ext uri="{FF2B5EF4-FFF2-40B4-BE49-F238E27FC236}">
                <a16:creationId xmlns:a16="http://schemas.microsoft.com/office/drawing/2014/main" id="{BFFB550E-E7C3-7ACE-31AC-0F50F428E2E2}"/>
              </a:ext>
            </a:extLst>
          </p:cNvPr>
          <p:cNvSpPr txBox="1"/>
          <p:nvPr/>
        </p:nvSpPr>
        <p:spPr>
          <a:xfrm>
            <a:off x="6034492" y="883792"/>
            <a:ext cx="5970889" cy="584775"/>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a:t>
            </a:r>
          </a:p>
          <a:p>
            <a:pPr algn="just"/>
            <a:r>
              <a:rPr lang="en-GB" sz="1600" dirty="0">
                <a:latin typeface="Segoe UI Variable Text" pitchFamily="2" charset="0"/>
                <a:cs typeface="Segoe UI" panose="020B0502040204020203" pitchFamily="34" charset="0"/>
              </a:rPr>
              <a:t>Identify the attack that has taken place at Riverview Hospital.</a:t>
            </a:r>
          </a:p>
        </p:txBody>
      </p:sp>
      <p:sp>
        <p:nvSpPr>
          <p:cNvPr id="4" name="Rectangle 3">
            <a:extLst>
              <a:ext uri="{FF2B5EF4-FFF2-40B4-BE49-F238E27FC236}">
                <a16:creationId xmlns:a16="http://schemas.microsoft.com/office/drawing/2014/main" id="{BE3E4111-6A93-C8BC-5B7D-9FA53798BEE5}"/>
              </a:ext>
            </a:extLst>
          </p:cNvPr>
          <p:cNvSpPr/>
          <p:nvPr/>
        </p:nvSpPr>
        <p:spPr>
          <a:xfrm>
            <a:off x="6096000" y="1752596"/>
            <a:ext cx="5946312" cy="521062"/>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Segoe UI" panose="020B0502040204020203" pitchFamily="34" charset="0"/>
              </a:rPr>
              <a:t>SQL Injection attack</a:t>
            </a:r>
          </a:p>
        </p:txBody>
      </p:sp>
      <p:sp>
        <p:nvSpPr>
          <p:cNvPr id="6" name="TextBox 5">
            <a:extLst>
              <a:ext uri="{FF2B5EF4-FFF2-40B4-BE49-F238E27FC236}">
                <a16:creationId xmlns:a16="http://schemas.microsoft.com/office/drawing/2014/main" id="{49258191-0014-BDE4-FF92-1066C816E6AA}"/>
              </a:ext>
            </a:extLst>
          </p:cNvPr>
          <p:cNvSpPr txBox="1"/>
          <p:nvPr/>
        </p:nvSpPr>
        <p:spPr>
          <a:xfrm>
            <a:off x="6034492" y="2398541"/>
            <a:ext cx="5970889" cy="830997"/>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Explain the impact this attack will have on the hospital using the table below. </a:t>
            </a:r>
          </a:p>
        </p:txBody>
      </p:sp>
      <p:graphicFrame>
        <p:nvGraphicFramePr>
          <p:cNvPr id="7" name="Table 6">
            <a:extLst>
              <a:ext uri="{FF2B5EF4-FFF2-40B4-BE49-F238E27FC236}">
                <a16:creationId xmlns:a16="http://schemas.microsoft.com/office/drawing/2014/main" id="{99216F29-A6C2-FC9C-E636-6D8F7019F963}"/>
              </a:ext>
            </a:extLst>
          </p:cNvPr>
          <p:cNvGraphicFramePr>
            <a:graphicFrameLocks noGrp="1"/>
          </p:cNvGraphicFramePr>
          <p:nvPr/>
        </p:nvGraphicFramePr>
        <p:xfrm>
          <a:off x="6096000" y="3322820"/>
          <a:ext cx="5737224" cy="2621280"/>
        </p:xfrm>
        <a:graphic>
          <a:graphicData uri="http://schemas.openxmlformats.org/drawingml/2006/table">
            <a:tbl>
              <a:tblPr firstRow="1" bandRow="1">
                <a:tableStyleId>{5940675A-B579-460E-94D1-54222C63F5DA}</a:tableStyleId>
              </a:tblPr>
              <a:tblGrid>
                <a:gridCol w="2271823">
                  <a:extLst>
                    <a:ext uri="{9D8B030D-6E8A-4147-A177-3AD203B41FA5}">
                      <a16:colId xmlns:a16="http://schemas.microsoft.com/office/drawing/2014/main" val="1237513920"/>
                    </a:ext>
                  </a:extLst>
                </a:gridCol>
                <a:gridCol w="3465401">
                  <a:extLst>
                    <a:ext uri="{9D8B030D-6E8A-4147-A177-3AD203B41FA5}">
                      <a16:colId xmlns:a16="http://schemas.microsoft.com/office/drawing/2014/main" val="2985020587"/>
                    </a:ext>
                  </a:extLst>
                </a:gridCol>
              </a:tblGrid>
              <a:tr h="729680">
                <a:tc>
                  <a:txBody>
                    <a:bodyPr/>
                    <a:lstStyle/>
                    <a:p>
                      <a:r>
                        <a:rPr lang="en-GB" sz="1400" b="1" dirty="0">
                          <a:latin typeface="Segoe UI Variable Text" pitchFamily="2" charset="0"/>
                        </a:rPr>
                        <a:t>What does it mean to manipulate a SQL query and what could it achieve?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solidFill>
                          <a:latin typeface="Segoe UI Variable Text" pitchFamily="2" charset="0"/>
                          <a:cs typeface="Segoe UI" panose="020B0502040204020203" pitchFamily="34" charset="0"/>
                        </a:rPr>
                        <a:t>Entering specific characters, which allowed him to retrieve and modify data from the database.</a:t>
                      </a:r>
                    </a:p>
                  </a:txBody>
                  <a:tcPr/>
                </a:tc>
                <a:extLst>
                  <a:ext uri="{0D108BD9-81ED-4DB2-BD59-A6C34878D82A}">
                    <a16:rowId xmlns:a16="http://schemas.microsoft.com/office/drawing/2014/main" val="1490219592"/>
                  </a:ext>
                </a:extLst>
              </a:tr>
              <a:tr h="370840">
                <a:tc>
                  <a:txBody>
                    <a:bodyPr/>
                    <a:lstStyle/>
                    <a:p>
                      <a:r>
                        <a:rPr lang="en-GB" sz="1400" b="1" dirty="0">
                          <a:latin typeface="Segoe UI Variable Text" pitchFamily="2" charset="0"/>
                        </a:rPr>
                        <a:t>What does it mean if user inputs weren’t sanitised? </a:t>
                      </a:r>
                    </a:p>
                  </a:txBody>
                  <a:tcPr/>
                </a:tc>
                <a:tc>
                  <a:txBody>
                    <a:bodyPr/>
                    <a:lstStyle/>
                    <a:p>
                      <a:r>
                        <a:rPr lang="en-GB" sz="1400" dirty="0">
                          <a:latin typeface="Segoe UI Variable Text" pitchFamily="2" charset="0"/>
                        </a:rPr>
                        <a:t>This flaw permitted the malicious input to be executed as part of the SQL query, leading to unauthorised access and data manipulation.</a:t>
                      </a:r>
                    </a:p>
                  </a:txBody>
                  <a:tcPr/>
                </a:tc>
                <a:extLst>
                  <a:ext uri="{0D108BD9-81ED-4DB2-BD59-A6C34878D82A}">
                    <a16:rowId xmlns:a16="http://schemas.microsoft.com/office/drawing/2014/main" val="2886036633"/>
                  </a:ext>
                </a:extLst>
              </a:tr>
              <a:tr h="370840">
                <a:tc>
                  <a:txBody>
                    <a:bodyPr/>
                    <a:lstStyle/>
                    <a:p>
                      <a:r>
                        <a:rPr lang="en-GB" sz="1400" b="1" dirty="0">
                          <a:latin typeface="Segoe UI Variable Text" pitchFamily="2" charset="0"/>
                        </a:rPr>
                        <a:t>Unauthorised access allowed </a:t>
                      </a:r>
                      <a:r>
                        <a:rPr lang="en-GB" sz="1400" b="1" dirty="0" err="1">
                          <a:latin typeface="Segoe UI Variable Text" pitchFamily="2" charset="0"/>
                        </a:rPr>
                        <a:t>Dr.</a:t>
                      </a:r>
                      <a:r>
                        <a:rPr lang="en-GB" sz="1400" b="1" dirty="0">
                          <a:latin typeface="Segoe UI Variable Text" pitchFamily="2" charset="0"/>
                        </a:rPr>
                        <a:t> Smith to have access to what?</a:t>
                      </a:r>
                    </a:p>
                  </a:txBody>
                  <a:tcPr/>
                </a:tc>
                <a:tc>
                  <a:txBody>
                    <a:bodyPr/>
                    <a:lstStyle/>
                    <a:p>
                      <a:r>
                        <a:rPr lang="en-GB" sz="1400" dirty="0" err="1">
                          <a:latin typeface="Segoe UI Variable Text" pitchFamily="2" charset="0"/>
                        </a:rPr>
                        <a:t>Dr.</a:t>
                      </a:r>
                      <a:r>
                        <a:rPr lang="en-GB" sz="1400" dirty="0">
                          <a:latin typeface="Segoe UI Variable Text" pitchFamily="2" charset="0"/>
                        </a:rPr>
                        <a:t> Smith was able to view and modify records of other patients, which he should not have had access to. </a:t>
                      </a:r>
                    </a:p>
                  </a:txBody>
                  <a:tcPr/>
                </a:tc>
                <a:extLst>
                  <a:ext uri="{0D108BD9-81ED-4DB2-BD59-A6C34878D82A}">
                    <a16:rowId xmlns:a16="http://schemas.microsoft.com/office/drawing/2014/main" val="2139012245"/>
                  </a:ext>
                </a:extLst>
              </a:tr>
            </a:tbl>
          </a:graphicData>
        </a:graphic>
      </p:graphicFrame>
    </p:spTree>
    <p:extLst>
      <p:ext uri="{BB962C8B-B14F-4D97-AF65-F5344CB8AC3E}">
        <p14:creationId xmlns:p14="http://schemas.microsoft.com/office/powerpoint/2010/main" val="126174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968457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9: Attacks on critical services</a:t>
            </a:r>
          </a:p>
        </p:txBody>
      </p:sp>
      <p:sp>
        <p:nvSpPr>
          <p:cNvPr id="3" name="TextBox 2">
            <a:extLst>
              <a:ext uri="{FF2B5EF4-FFF2-40B4-BE49-F238E27FC236}">
                <a16:creationId xmlns:a16="http://schemas.microsoft.com/office/drawing/2014/main" id="{00D36864-911C-C743-B15C-5A77902E70C7}"/>
              </a:ext>
            </a:extLst>
          </p:cNvPr>
          <p:cNvSpPr txBox="1"/>
          <p:nvPr/>
        </p:nvSpPr>
        <p:spPr>
          <a:xfrm>
            <a:off x="179513" y="1026784"/>
            <a:ext cx="5264358" cy="4524315"/>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a:t>
            </a:r>
          </a:p>
          <a:p>
            <a:pPr algn="just"/>
            <a:r>
              <a:rPr lang="en-GB" sz="1600" dirty="0">
                <a:latin typeface="Segoe UI Variable Text" pitchFamily="2" charset="0"/>
                <a:cs typeface="Segoe UI" panose="020B0502040204020203" pitchFamily="34" charset="0"/>
              </a:rPr>
              <a:t>At the Central City 999 Call Centre, operators handle emergency calls, dispatch first responders, and manage critical information related to ongoing emergencies. One evening, the call centre's systems began experiencing significant slowdowns. Operators found it increasingly difficult to access the database to retrieve caller information and dispatch details. Some systems even started crashing intermittently.</a:t>
            </a:r>
          </a:p>
          <a:p>
            <a:pPr algn="just"/>
            <a:endParaRPr lang="en-GB" sz="1600" dirty="0">
              <a:latin typeface="Segoe UI Variable Text" pitchFamily="2" charset="0"/>
              <a:cs typeface="Segoe UI" panose="020B0502040204020203" pitchFamily="34" charset="0"/>
            </a:endParaRPr>
          </a:p>
          <a:p>
            <a:pPr algn="just"/>
            <a:r>
              <a:rPr lang="en-GB" sz="1600" dirty="0">
                <a:latin typeface="Segoe UI Variable Text" pitchFamily="2" charset="0"/>
                <a:cs typeface="Segoe UI" panose="020B0502040204020203" pitchFamily="34" charset="0"/>
              </a:rPr>
              <a:t>The IT department was alerted and quickly identified the problem: a Distributed Denial of Service (DDoS) attack was underway. An overwhelming flood of traffic from numerous compromised devices, collectively known as a botnet, was targeting the call centre's network and systems. This malicious traffic was consuming the network's bandwidth and overwhelming the servers, rendering critical systems inoperative.</a:t>
            </a:r>
          </a:p>
        </p:txBody>
      </p:sp>
      <p:sp>
        <p:nvSpPr>
          <p:cNvPr id="4" name="TextBox 3">
            <a:extLst>
              <a:ext uri="{FF2B5EF4-FFF2-40B4-BE49-F238E27FC236}">
                <a16:creationId xmlns:a16="http://schemas.microsoft.com/office/drawing/2014/main" id="{DA6DF031-216D-ACD8-03A0-EB274A3F3AD1}"/>
              </a:ext>
            </a:extLst>
          </p:cNvPr>
          <p:cNvSpPr txBox="1"/>
          <p:nvPr/>
        </p:nvSpPr>
        <p:spPr>
          <a:xfrm>
            <a:off x="6034492" y="883792"/>
            <a:ext cx="5970889" cy="584775"/>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A</a:t>
            </a:r>
          </a:p>
          <a:p>
            <a:pPr algn="just"/>
            <a:r>
              <a:rPr lang="en-GB" sz="1600" dirty="0">
                <a:latin typeface="Segoe UI Variable Text" pitchFamily="2" charset="0"/>
                <a:cs typeface="Segoe UI" panose="020B0502040204020203" pitchFamily="34" charset="0"/>
              </a:rPr>
              <a:t>How would this attack affect response times?</a:t>
            </a:r>
          </a:p>
        </p:txBody>
      </p:sp>
      <p:sp>
        <p:nvSpPr>
          <p:cNvPr id="6" name="Rectangle 5">
            <a:extLst>
              <a:ext uri="{FF2B5EF4-FFF2-40B4-BE49-F238E27FC236}">
                <a16:creationId xmlns:a16="http://schemas.microsoft.com/office/drawing/2014/main" id="{B0CE32FD-A1F0-BA45-1CDE-6D5B208E083F}"/>
              </a:ext>
            </a:extLst>
          </p:cNvPr>
          <p:cNvSpPr/>
          <p:nvPr/>
        </p:nvSpPr>
        <p:spPr>
          <a:xfrm>
            <a:off x="6125825" y="1565166"/>
            <a:ext cx="5946312" cy="1179166"/>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Variable Text" pitchFamily="2" charset="0"/>
              <a:cs typeface="Segoe UI" panose="020B0502040204020203" pitchFamily="34" charset="0"/>
            </a:endParaRPr>
          </a:p>
        </p:txBody>
      </p:sp>
      <p:sp>
        <p:nvSpPr>
          <p:cNvPr id="7" name="TextBox 6">
            <a:extLst>
              <a:ext uri="{FF2B5EF4-FFF2-40B4-BE49-F238E27FC236}">
                <a16:creationId xmlns:a16="http://schemas.microsoft.com/office/drawing/2014/main" id="{A2880B41-2301-C7EF-A4F7-0988D655AD4E}"/>
              </a:ext>
            </a:extLst>
          </p:cNvPr>
          <p:cNvSpPr txBox="1"/>
          <p:nvPr/>
        </p:nvSpPr>
        <p:spPr>
          <a:xfrm>
            <a:off x="6034492" y="2812015"/>
            <a:ext cx="5970889" cy="584775"/>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B</a:t>
            </a:r>
          </a:p>
          <a:p>
            <a:pPr algn="just"/>
            <a:r>
              <a:rPr lang="en-GB" sz="1600" dirty="0">
                <a:latin typeface="Segoe UI Variable Text" pitchFamily="2" charset="0"/>
                <a:cs typeface="Segoe UI" panose="020B0502040204020203" pitchFamily="34" charset="0"/>
              </a:rPr>
              <a:t>Why would this attack overwhelm staff?</a:t>
            </a:r>
          </a:p>
        </p:txBody>
      </p:sp>
      <p:sp>
        <p:nvSpPr>
          <p:cNvPr id="8" name="Rectangle 7">
            <a:extLst>
              <a:ext uri="{FF2B5EF4-FFF2-40B4-BE49-F238E27FC236}">
                <a16:creationId xmlns:a16="http://schemas.microsoft.com/office/drawing/2014/main" id="{D0B823CC-1605-F0A4-0BEB-24E9AFC89088}"/>
              </a:ext>
            </a:extLst>
          </p:cNvPr>
          <p:cNvSpPr/>
          <p:nvPr/>
        </p:nvSpPr>
        <p:spPr>
          <a:xfrm>
            <a:off x="6125825" y="3493389"/>
            <a:ext cx="5946312" cy="96165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Variable Text" pitchFamily="2" charset="0"/>
              <a:cs typeface="Segoe UI" panose="020B0502040204020203" pitchFamily="34" charset="0"/>
            </a:endParaRPr>
          </a:p>
        </p:txBody>
      </p:sp>
      <p:sp>
        <p:nvSpPr>
          <p:cNvPr id="14" name="TextBox 13">
            <a:extLst>
              <a:ext uri="{FF2B5EF4-FFF2-40B4-BE49-F238E27FC236}">
                <a16:creationId xmlns:a16="http://schemas.microsoft.com/office/drawing/2014/main" id="{83848F1D-5E33-6C98-CC7E-9ED7FBFA3707}"/>
              </a:ext>
            </a:extLst>
          </p:cNvPr>
          <p:cNvSpPr txBox="1"/>
          <p:nvPr/>
        </p:nvSpPr>
        <p:spPr>
          <a:xfrm>
            <a:off x="6062243" y="4551163"/>
            <a:ext cx="5970889" cy="584775"/>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C</a:t>
            </a:r>
          </a:p>
          <a:p>
            <a:pPr algn="just"/>
            <a:r>
              <a:rPr lang="en-GB" sz="1600" dirty="0">
                <a:latin typeface="Segoe UI Variable Text" pitchFamily="2" charset="0"/>
                <a:cs typeface="Segoe UI" panose="020B0502040204020203" pitchFamily="34" charset="0"/>
              </a:rPr>
              <a:t>Why is this considered a risk to public safety?</a:t>
            </a:r>
          </a:p>
        </p:txBody>
      </p:sp>
      <p:sp>
        <p:nvSpPr>
          <p:cNvPr id="15" name="Rectangle 14">
            <a:extLst>
              <a:ext uri="{FF2B5EF4-FFF2-40B4-BE49-F238E27FC236}">
                <a16:creationId xmlns:a16="http://schemas.microsoft.com/office/drawing/2014/main" id="{52302B3B-E988-20BF-2D3B-E4D1C2007F4B}"/>
              </a:ext>
            </a:extLst>
          </p:cNvPr>
          <p:cNvSpPr/>
          <p:nvPr/>
        </p:nvSpPr>
        <p:spPr>
          <a:xfrm>
            <a:off x="6153576" y="5232537"/>
            <a:ext cx="5946312" cy="96165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Variable Text" pitchFamily="2" charset="0"/>
              <a:cs typeface="Segoe UI" panose="020B0502040204020203" pitchFamily="34" charset="0"/>
            </a:endParaRPr>
          </a:p>
        </p:txBody>
      </p:sp>
    </p:spTree>
    <p:extLst>
      <p:ext uri="{BB962C8B-B14F-4D97-AF65-F5344CB8AC3E}">
        <p14:creationId xmlns:p14="http://schemas.microsoft.com/office/powerpoint/2010/main" val="2424255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1129301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1: Social engineering</a:t>
            </a:r>
          </a:p>
        </p:txBody>
      </p:sp>
      <p:sp>
        <p:nvSpPr>
          <p:cNvPr id="3" name="TextBox 2">
            <a:extLst>
              <a:ext uri="{FF2B5EF4-FFF2-40B4-BE49-F238E27FC236}">
                <a16:creationId xmlns:a16="http://schemas.microsoft.com/office/drawing/2014/main" id="{9084945D-5D2D-01C6-5B22-33D36A93B026}"/>
              </a:ext>
            </a:extLst>
          </p:cNvPr>
          <p:cNvSpPr txBox="1"/>
          <p:nvPr/>
        </p:nvSpPr>
        <p:spPr>
          <a:xfrm>
            <a:off x="255182" y="919258"/>
            <a:ext cx="10687051" cy="584775"/>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a:t>
            </a:r>
          </a:p>
          <a:p>
            <a:r>
              <a:rPr lang="en-GB" sz="1600" dirty="0">
                <a:latin typeface="Segoe UI Variable Text" pitchFamily="2" charset="0"/>
                <a:cs typeface="Segoe UI" panose="020B0502040204020203" pitchFamily="34" charset="0"/>
              </a:rPr>
              <a:t>Using the keyword bank below, fill in the gaps to this description. </a:t>
            </a:r>
            <a:endParaRPr lang="en-GB" sz="1600" i="0" dirty="0">
              <a:latin typeface="Segoe UI Variable Text" pitchFamily="2" charset="0"/>
              <a:cs typeface="Segoe UI" panose="020B0502040204020203" pitchFamily="34" charset="0"/>
            </a:endParaRPr>
          </a:p>
        </p:txBody>
      </p:sp>
      <p:sp>
        <p:nvSpPr>
          <p:cNvPr id="6" name="TextBox 5">
            <a:extLst>
              <a:ext uri="{FF2B5EF4-FFF2-40B4-BE49-F238E27FC236}">
                <a16:creationId xmlns:a16="http://schemas.microsoft.com/office/drawing/2014/main" id="{882D4F33-DFB3-E915-5B8E-44CE76B632DD}"/>
              </a:ext>
            </a:extLst>
          </p:cNvPr>
          <p:cNvSpPr txBox="1"/>
          <p:nvPr/>
        </p:nvSpPr>
        <p:spPr>
          <a:xfrm>
            <a:off x="1277460" y="2927955"/>
            <a:ext cx="9779072" cy="646331"/>
          </a:xfrm>
          <a:prstGeom prst="rect">
            <a:avLst/>
          </a:prstGeom>
          <a:noFill/>
          <a:ln>
            <a:solidFill>
              <a:schemeClr val="tx1"/>
            </a:solidFill>
          </a:ln>
        </p:spPr>
        <p:txBody>
          <a:bodyPr wrap="square">
            <a:spAutoFit/>
          </a:bodyPr>
          <a:lstStyle/>
          <a:p>
            <a:r>
              <a:rPr lang="en-GB" dirty="0">
                <a:latin typeface="Segoe UI Variable Text" pitchFamily="2" charset="0"/>
                <a:cs typeface="Segoe UI" panose="020B0502040204020203" pitchFamily="34" charset="0"/>
              </a:rPr>
              <a:t>Social engineering refers to the use of </a:t>
            </a:r>
            <a:r>
              <a:rPr lang="en-GB" b="1" dirty="0">
                <a:latin typeface="Segoe UI Variable Text" pitchFamily="2" charset="0"/>
                <a:cs typeface="Segoe UI" panose="020B0502040204020203" pitchFamily="34" charset="0"/>
              </a:rPr>
              <a:t>_________________</a:t>
            </a:r>
            <a:r>
              <a:rPr lang="en-GB" dirty="0">
                <a:latin typeface="Segoe UI Variable Text" pitchFamily="2" charset="0"/>
                <a:cs typeface="Segoe UI" panose="020B0502040204020203" pitchFamily="34" charset="0"/>
              </a:rPr>
              <a:t> by an </a:t>
            </a:r>
            <a:r>
              <a:rPr lang="en-GB" b="1" dirty="0">
                <a:latin typeface="Segoe UI Variable Text" pitchFamily="2" charset="0"/>
                <a:cs typeface="Segoe UI" panose="020B0502040204020203" pitchFamily="34" charset="0"/>
              </a:rPr>
              <a:t>_____________ </a:t>
            </a:r>
            <a:r>
              <a:rPr lang="en-GB" dirty="0">
                <a:latin typeface="Segoe UI Variable Text" pitchFamily="2" charset="0"/>
                <a:cs typeface="Segoe UI" panose="020B0502040204020203" pitchFamily="34" charset="0"/>
              </a:rPr>
              <a:t>or group to </a:t>
            </a:r>
            <a:r>
              <a:rPr lang="en-GB" b="1" dirty="0">
                <a:latin typeface="Segoe UI Variable Text" pitchFamily="2" charset="0"/>
                <a:cs typeface="Segoe UI" panose="020B0502040204020203" pitchFamily="34" charset="0"/>
              </a:rPr>
              <a:t>___________</a:t>
            </a:r>
            <a:r>
              <a:rPr lang="en-GB" dirty="0">
                <a:latin typeface="Segoe UI Variable Text" pitchFamily="2" charset="0"/>
                <a:cs typeface="Segoe UI" panose="020B0502040204020203" pitchFamily="34" charset="0"/>
              </a:rPr>
              <a:t>individuals into disclosing </a:t>
            </a:r>
            <a:r>
              <a:rPr lang="en-GB" b="1" dirty="0">
                <a:latin typeface="Segoe UI Variable Text" pitchFamily="2" charset="0"/>
                <a:cs typeface="Segoe UI" panose="020B0502040204020203" pitchFamily="34" charset="0"/>
              </a:rPr>
              <a:t>_______________ </a:t>
            </a:r>
            <a:r>
              <a:rPr lang="en-GB" dirty="0">
                <a:latin typeface="Segoe UI Variable Text" pitchFamily="2" charset="0"/>
                <a:cs typeface="Segoe UI" panose="020B0502040204020203" pitchFamily="34" charset="0"/>
              </a:rPr>
              <a:t>information.</a:t>
            </a:r>
          </a:p>
        </p:txBody>
      </p:sp>
      <p:graphicFrame>
        <p:nvGraphicFramePr>
          <p:cNvPr id="7" name="Table 8">
            <a:extLst>
              <a:ext uri="{FF2B5EF4-FFF2-40B4-BE49-F238E27FC236}">
                <a16:creationId xmlns:a16="http://schemas.microsoft.com/office/drawing/2014/main" id="{CA58422C-3E0E-05BC-5859-8EA0D9045895}"/>
              </a:ext>
            </a:extLst>
          </p:cNvPr>
          <p:cNvGraphicFramePr>
            <a:graphicFrameLocks noGrp="1"/>
          </p:cNvGraphicFramePr>
          <p:nvPr>
            <p:extLst>
              <p:ext uri="{D42A27DB-BD31-4B8C-83A1-F6EECF244321}">
                <p14:modId xmlns:p14="http://schemas.microsoft.com/office/powerpoint/2010/main" val="415431623"/>
              </p:ext>
            </p:extLst>
          </p:nvPr>
        </p:nvGraphicFramePr>
        <p:xfrm>
          <a:off x="1277459" y="1847654"/>
          <a:ext cx="9779072" cy="741680"/>
        </p:xfrm>
        <a:graphic>
          <a:graphicData uri="http://schemas.openxmlformats.org/drawingml/2006/table">
            <a:tbl>
              <a:tblPr firstRow="1" bandRow="1">
                <a:tableStyleId>{5940675A-B579-460E-94D1-54222C63F5DA}</a:tableStyleId>
              </a:tblPr>
              <a:tblGrid>
                <a:gridCol w="2444768">
                  <a:extLst>
                    <a:ext uri="{9D8B030D-6E8A-4147-A177-3AD203B41FA5}">
                      <a16:colId xmlns:a16="http://schemas.microsoft.com/office/drawing/2014/main" val="1452928545"/>
                    </a:ext>
                  </a:extLst>
                </a:gridCol>
                <a:gridCol w="2444768">
                  <a:extLst>
                    <a:ext uri="{9D8B030D-6E8A-4147-A177-3AD203B41FA5}">
                      <a16:colId xmlns:a16="http://schemas.microsoft.com/office/drawing/2014/main" val="3712770836"/>
                    </a:ext>
                  </a:extLst>
                </a:gridCol>
                <a:gridCol w="2444768">
                  <a:extLst>
                    <a:ext uri="{9D8B030D-6E8A-4147-A177-3AD203B41FA5}">
                      <a16:colId xmlns:a16="http://schemas.microsoft.com/office/drawing/2014/main" val="4009933321"/>
                    </a:ext>
                  </a:extLst>
                </a:gridCol>
                <a:gridCol w="2444768">
                  <a:extLst>
                    <a:ext uri="{9D8B030D-6E8A-4147-A177-3AD203B41FA5}">
                      <a16:colId xmlns:a16="http://schemas.microsoft.com/office/drawing/2014/main" val="3899444354"/>
                    </a:ext>
                  </a:extLst>
                </a:gridCol>
              </a:tblGrid>
              <a:tr h="370840">
                <a:tc>
                  <a:txBody>
                    <a:bodyPr/>
                    <a:lstStyle/>
                    <a:p>
                      <a:r>
                        <a:rPr lang="en-GB" sz="1600" dirty="0">
                          <a:latin typeface="Segoe UI Variable Text" pitchFamily="2" charset="0"/>
                          <a:cs typeface="Segoe UI" panose="020B0502040204020203" pitchFamily="34" charset="0"/>
                        </a:rPr>
                        <a:t>Trustworthiness</a:t>
                      </a:r>
                    </a:p>
                  </a:txBody>
                  <a:tcPr/>
                </a:tc>
                <a:tc>
                  <a:txBody>
                    <a:bodyPr/>
                    <a:lstStyle/>
                    <a:p>
                      <a:r>
                        <a:rPr lang="en-GB" sz="1600" dirty="0">
                          <a:latin typeface="Segoe UI Variable Text" pitchFamily="2" charset="0"/>
                          <a:cs typeface="Segoe UI" panose="020B0502040204020203" pitchFamily="34" charset="0"/>
                        </a:rPr>
                        <a:t>Manipulation</a:t>
                      </a:r>
                    </a:p>
                  </a:txBody>
                  <a:tcPr/>
                </a:tc>
                <a:tc>
                  <a:txBody>
                    <a:bodyPr/>
                    <a:lstStyle/>
                    <a:p>
                      <a:r>
                        <a:rPr lang="en-GB" sz="1600" dirty="0">
                          <a:latin typeface="Segoe UI Variable Text" pitchFamily="2" charset="0"/>
                          <a:cs typeface="Segoe UI" panose="020B0502040204020203" pitchFamily="34" charset="0"/>
                        </a:rPr>
                        <a:t>Individual</a:t>
                      </a:r>
                    </a:p>
                  </a:txBody>
                  <a:tcPr/>
                </a:tc>
                <a:tc>
                  <a:txBody>
                    <a:bodyPr/>
                    <a:lstStyle/>
                    <a:p>
                      <a:r>
                        <a:rPr lang="en-GB" sz="1600" dirty="0">
                          <a:latin typeface="Segoe UI Variable Text" pitchFamily="2" charset="0"/>
                          <a:cs typeface="Segoe UI" panose="020B0502040204020203" pitchFamily="34" charset="0"/>
                        </a:rPr>
                        <a:t>Collective</a:t>
                      </a:r>
                    </a:p>
                  </a:txBody>
                  <a:tcPr/>
                </a:tc>
                <a:extLst>
                  <a:ext uri="{0D108BD9-81ED-4DB2-BD59-A6C34878D82A}">
                    <a16:rowId xmlns:a16="http://schemas.microsoft.com/office/drawing/2014/main" val="2306181869"/>
                  </a:ext>
                </a:extLst>
              </a:tr>
              <a:tr h="370840">
                <a:tc>
                  <a:txBody>
                    <a:bodyPr/>
                    <a:lstStyle/>
                    <a:p>
                      <a:r>
                        <a:rPr lang="en-GB" sz="1600" dirty="0">
                          <a:latin typeface="Segoe UI Variable Text" pitchFamily="2" charset="0"/>
                          <a:cs typeface="Segoe UI" panose="020B0502040204020203" pitchFamily="34" charset="0"/>
                        </a:rPr>
                        <a:t>Trick</a:t>
                      </a:r>
                    </a:p>
                  </a:txBody>
                  <a:tcPr/>
                </a:tc>
                <a:tc>
                  <a:txBody>
                    <a:bodyPr/>
                    <a:lstStyle/>
                    <a:p>
                      <a:r>
                        <a:rPr lang="en-GB" sz="1600" dirty="0">
                          <a:latin typeface="Segoe UI Variable Text" pitchFamily="2" charset="0"/>
                          <a:cs typeface="Segoe UI" panose="020B0502040204020203" pitchFamily="34" charset="0"/>
                        </a:rPr>
                        <a:t>Advise</a:t>
                      </a:r>
                    </a:p>
                  </a:txBody>
                  <a:tcPr/>
                </a:tc>
                <a:tc>
                  <a:txBody>
                    <a:bodyPr/>
                    <a:lstStyle/>
                    <a:p>
                      <a:r>
                        <a:rPr lang="en-GB" sz="1600" dirty="0">
                          <a:latin typeface="Segoe UI Variable Text" pitchFamily="2" charset="0"/>
                          <a:cs typeface="Segoe UI" panose="020B0502040204020203" pitchFamily="34" charset="0"/>
                        </a:rPr>
                        <a:t>Public</a:t>
                      </a:r>
                    </a:p>
                  </a:txBody>
                  <a:tcPr/>
                </a:tc>
                <a:tc>
                  <a:txBody>
                    <a:bodyPr/>
                    <a:lstStyle/>
                    <a:p>
                      <a:r>
                        <a:rPr lang="en-GB" sz="1600" dirty="0">
                          <a:latin typeface="Segoe UI Variable Text" pitchFamily="2" charset="0"/>
                          <a:cs typeface="Segoe UI" panose="020B0502040204020203" pitchFamily="34" charset="0"/>
                        </a:rPr>
                        <a:t>Confidential</a:t>
                      </a:r>
                    </a:p>
                  </a:txBody>
                  <a:tcPr/>
                </a:tc>
                <a:extLst>
                  <a:ext uri="{0D108BD9-81ED-4DB2-BD59-A6C34878D82A}">
                    <a16:rowId xmlns:a16="http://schemas.microsoft.com/office/drawing/2014/main" val="736933965"/>
                  </a:ext>
                </a:extLst>
              </a:tr>
            </a:tbl>
          </a:graphicData>
        </a:graphic>
      </p:graphicFrame>
    </p:spTree>
    <p:extLst>
      <p:ext uri="{BB962C8B-B14F-4D97-AF65-F5344CB8AC3E}">
        <p14:creationId xmlns:p14="http://schemas.microsoft.com/office/powerpoint/2010/main" val="3957611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1073613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2: Malware</a:t>
            </a:r>
          </a:p>
        </p:txBody>
      </p:sp>
      <p:sp>
        <p:nvSpPr>
          <p:cNvPr id="3" name="TextBox 2">
            <a:extLst>
              <a:ext uri="{FF2B5EF4-FFF2-40B4-BE49-F238E27FC236}">
                <a16:creationId xmlns:a16="http://schemas.microsoft.com/office/drawing/2014/main" id="{C1FBF92E-4B62-8903-2D03-0ECDDF7F65FF}"/>
              </a:ext>
            </a:extLst>
          </p:cNvPr>
          <p:cNvSpPr txBox="1"/>
          <p:nvPr/>
        </p:nvSpPr>
        <p:spPr>
          <a:xfrm>
            <a:off x="237742" y="947947"/>
            <a:ext cx="11954258" cy="584775"/>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Using the keyword bank below, fill in the gaps to this description. </a:t>
            </a:r>
            <a:endParaRPr lang="en-GB" sz="1600" i="0" dirty="0">
              <a:latin typeface="Segoe UI Variable Text" pitchFamily="2" charset="0"/>
              <a:cs typeface="Segoe UI" panose="020B0502040204020203" pitchFamily="34" charset="0"/>
            </a:endParaRPr>
          </a:p>
        </p:txBody>
      </p:sp>
      <p:sp>
        <p:nvSpPr>
          <p:cNvPr id="5" name="TextBox 4">
            <a:extLst>
              <a:ext uri="{FF2B5EF4-FFF2-40B4-BE49-F238E27FC236}">
                <a16:creationId xmlns:a16="http://schemas.microsoft.com/office/drawing/2014/main" id="{D17785E6-ADA4-9966-C377-5B49ABA05DF4}"/>
              </a:ext>
            </a:extLst>
          </p:cNvPr>
          <p:cNvSpPr txBox="1"/>
          <p:nvPr/>
        </p:nvSpPr>
        <p:spPr>
          <a:xfrm>
            <a:off x="1825100" y="3355855"/>
            <a:ext cx="8512140" cy="1477328"/>
          </a:xfrm>
          <a:prstGeom prst="rect">
            <a:avLst/>
          </a:prstGeom>
          <a:noFill/>
          <a:ln>
            <a:solidFill>
              <a:schemeClr val="tx1"/>
            </a:solidFill>
          </a:ln>
        </p:spPr>
        <p:txBody>
          <a:bodyPr wrap="square">
            <a:spAutoFit/>
          </a:bodyPr>
          <a:lstStyle/>
          <a:p>
            <a:r>
              <a:rPr lang="en-GB" dirty="0">
                <a:latin typeface="Segoe UI Variable Text" pitchFamily="2" charset="0"/>
                <a:cs typeface="Segoe UI" panose="020B0502040204020203" pitchFamily="34" charset="0"/>
              </a:rPr>
              <a:t>Malware, short for “</a:t>
            </a:r>
            <a:r>
              <a:rPr lang="en-GB" b="1" dirty="0">
                <a:latin typeface="Segoe UI Variable Text" pitchFamily="2" charset="0"/>
                <a:cs typeface="Segoe UI" panose="020B0502040204020203" pitchFamily="34" charset="0"/>
              </a:rPr>
              <a:t>__________ __________</a:t>
            </a:r>
            <a:r>
              <a:rPr lang="en-GB" dirty="0">
                <a:latin typeface="Segoe UI Variable Text" pitchFamily="2" charset="0"/>
                <a:cs typeface="Segoe UI" panose="020B0502040204020203" pitchFamily="34" charset="0"/>
              </a:rPr>
              <a:t>," refers to any type of software that is specifically designed to </a:t>
            </a:r>
            <a:r>
              <a:rPr lang="en-GB" b="1" dirty="0">
                <a:latin typeface="Segoe UI Variable Text" pitchFamily="2" charset="0"/>
                <a:cs typeface="Segoe UI" panose="020B0502040204020203" pitchFamily="34" charset="0"/>
              </a:rPr>
              <a:t>harm</a:t>
            </a:r>
            <a:r>
              <a:rPr lang="en-GB" dirty="0">
                <a:latin typeface="Segoe UI Variable Text" pitchFamily="2" charset="0"/>
                <a:cs typeface="Segoe UI" panose="020B0502040204020203" pitchFamily="34" charset="0"/>
              </a:rPr>
              <a:t>, disrupt, or gain </a:t>
            </a:r>
            <a:r>
              <a:rPr lang="en-GB" b="1" dirty="0">
                <a:latin typeface="Segoe UI Variable Text" pitchFamily="2" charset="0"/>
                <a:cs typeface="Segoe UI" panose="020B0502040204020203" pitchFamily="34" charset="0"/>
              </a:rPr>
              <a:t>______________</a:t>
            </a:r>
            <a:r>
              <a:rPr lang="en-GB" dirty="0">
                <a:latin typeface="Segoe UI Variable Text" pitchFamily="2" charset="0"/>
                <a:cs typeface="Segoe UI" panose="020B0502040204020203" pitchFamily="34" charset="0"/>
              </a:rPr>
              <a:t> access to a computer system or network, </a:t>
            </a:r>
            <a:r>
              <a:rPr lang="en-GB" b="1" dirty="0">
                <a:latin typeface="Segoe UI Variable Text" pitchFamily="2" charset="0"/>
                <a:cs typeface="Segoe UI" panose="020B0502040204020203" pitchFamily="34" charset="0"/>
              </a:rPr>
              <a:t>_______________ </a:t>
            </a:r>
            <a:r>
              <a:rPr lang="en-GB" dirty="0">
                <a:latin typeface="Segoe UI Variable Text" pitchFamily="2" charset="0"/>
                <a:cs typeface="Segoe UI" panose="020B0502040204020203" pitchFamily="34" charset="0"/>
              </a:rPr>
              <a:t>the user's consent or knowledge. Malware can take many different forms, including viruses, worms, Trojans, ransomware, spyware, adware, and other types of malicious programs.</a:t>
            </a:r>
          </a:p>
        </p:txBody>
      </p:sp>
      <p:graphicFrame>
        <p:nvGraphicFramePr>
          <p:cNvPr id="20" name="Table 26">
            <a:extLst>
              <a:ext uri="{FF2B5EF4-FFF2-40B4-BE49-F238E27FC236}">
                <a16:creationId xmlns:a16="http://schemas.microsoft.com/office/drawing/2014/main" id="{14E78705-DA3A-B9AD-BED7-CF91DF31FD9D}"/>
              </a:ext>
            </a:extLst>
          </p:cNvPr>
          <p:cNvGraphicFramePr>
            <a:graphicFrameLocks noGrp="1"/>
          </p:cNvGraphicFramePr>
          <p:nvPr>
            <p:extLst>
              <p:ext uri="{D42A27DB-BD31-4B8C-83A1-F6EECF244321}">
                <p14:modId xmlns:p14="http://schemas.microsoft.com/office/powerpoint/2010/main" val="2226761103"/>
              </p:ext>
            </p:extLst>
          </p:nvPr>
        </p:nvGraphicFramePr>
        <p:xfrm>
          <a:off x="1825099" y="2101069"/>
          <a:ext cx="8512140" cy="741680"/>
        </p:xfrm>
        <a:graphic>
          <a:graphicData uri="http://schemas.openxmlformats.org/drawingml/2006/table">
            <a:tbl>
              <a:tblPr firstRow="1" bandRow="1">
                <a:tableStyleId>{5940675A-B579-460E-94D1-54222C63F5DA}</a:tableStyleId>
              </a:tblPr>
              <a:tblGrid>
                <a:gridCol w="1702428">
                  <a:extLst>
                    <a:ext uri="{9D8B030D-6E8A-4147-A177-3AD203B41FA5}">
                      <a16:colId xmlns:a16="http://schemas.microsoft.com/office/drawing/2014/main" val="2745965373"/>
                    </a:ext>
                  </a:extLst>
                </a:gridCol>
                <a:gridCol w="1702428">
                  <a:extLst>
                    <a:ext uri="{9D8B030D-6E8A-4147-A177-3AD203B41FA5}">
                      <a16:colId xmlns:a16="http://schemas.microsoft.com/office/drawing/2014/main" val="4809686"/>
                    </a:ext>
                  </a:extLst>
                </a:gridCol>
                <a:gridCol w="1702428">
                  <a:extLst>
                    <a:ext uri="{9D8B030D-6E8A-4147-A177-3AD203B41FA5}">
                      <a16:colId xmlns:a16="http://schemas.microsoft.com/office/drawing/2014/main" val="2686189499"/>
                    </a:ext>
                  </a:extLst>
                </a:gridCol>
                <a:gridCol w="1702428">
                  <a:extLst>
                    <a:ext uri="{9D8B030D-6E8A-4147-A177-3AD203B41FA5}">
                      <a16:colId xmlns:a16="http://schemas.microsoft.com/office/drawing/2014/main" val="1147410905"/>
                    </a:ext>
                  </a:extLst>
                </a:gridCol>
                <a:gridCol w="1702428">
                  <a:extLst>
                    <a:ext uri="{9D8B030D-6E8A-4147-A177-3AD203B41FA5}">
                      <a16:colId xmlns:a16="http://schemas.microsoft.com/office/drawing/2014/main" val="1445626240"/>
                    </a:ext>
                  </a:extLst>
                </a:gridCol>
              </a:tblGrid>
              <a:tr h="370840">
                <a:tc>
                  <a:txBody>
                    <a:bodyPr/>
                    <a:lstStyle/>
                    <a:p>
                      <a:r>
                        <a:rPr lang="en-GB" sz="1600" dirty="0">
                          <a:latin typeface="Segoe UI Variable Text" pitchFamily="2" charset="0"/>
                          <a:cs typeface="Segoe UI" panose="020B0502040204020203" pitchFamily="34" charset="0"/>
                        </a:rPr>
                        <a:t>Software</a:t>
                      </a:r>
                    </a:p>
                  </a:txBody>
                  <a:tcPr/>
                </a:tc>
                <a:tc>
                  <a:txBody>
                    <a:bodyPr/>
                    <a:lstStyle/>
                    <a:p>
                      <a:r>
                        <a:rPr lang="en-GB" sz="1600" dirty="0">
                          <a:latin typeface="Segoe UI Variable Text" pitchFamily="2" charset="0"/>
                          <a:cs typeface="Segoe UI" panose="020B0502040204020203" pitchFamily="34" charset="0"/>
                        </a:rPr>
                        <a:t>Hardware</a:t>
                      </a:r>
                    </a:p>
                  </a:txBody>
                  <a:tcPr/>
                </a:tc>
                <a:tc>
                  <a:txBody>
                    <a:bodyPr/>
                    <a:lstStyle/>
                    <a:p>
                      <a:r>
                        <a:rPr lang="en-GB" sz="1600" dirty="0">
                          <a:latin typeface="Segoe UI Variable Text" pitchFamily="2" charset="0"/>
                          <a:cs typeface="Segoe UI" panose="020B0502040204020203" pitchFamily="34" charset="0"/>
                        </a:rPr>
                        <a:t>Authorised</a:t>
                      </a:r>
                    </a:p>
                  </a:txBody>
                  <a:tcPr/>
                </a:tc>
                <a:tc>
                  <a:txBody>
                    <a:bodyPr/>
                    <a:lstStyle/>
                    <a:p>
                      <a:r>
                        <a:rPr lang="en-GB" sz="1600" dirty="0">
                          <a:latin typeface="Segoe UI Variable Text" pitchFamily="2" charset="0"/>
                          <a:cs typeface="Segoe UI" panose="020B0502040204020203" pitchFamily="34" charset="0"/>
                        </a:rPr>
                        <a:t>Unauthorised</a:t>
                      </a:r>
                    </a:p>
                  </a:txBody>
                  <a:tcPr/>
                </a:tc>
                <a:tc>
                  <a:txBody>
                    <a:bodyPr/>
                    <a:lstStyle/>
                    <a:p>
                      <a:r>
                        <a:rPr lang="en-GB" sz="1600" dirty="0">
                          <a:latin typeface="Segoe UI Variable Text" pitchFamily="2" charset="0"/>
                          <a:cs typeface="Segoe UI" panose="020B0502040204020203" pitchFamily="34" charset="0"/>
                        </a:rPr>
                        <a:t>With</a:t>
                      </a:r>
                    </a:p>
                  </a:txBody>
                  <a:tcPr/>
                </a:tc>
                <a:extLst>
                  <a:ext uri="{0D108BD9-81ED-4DB2-BD59-A6C34878D82A}">
                    <a16:rowId xmlns:a16="http://schemas.microsoft.com/office/drawing/2014/main" val="1349074761"/>
                  </a:ext>
                </a:extLst>
              </a:tr>
              <a:tr h="370840">
                <a:tc>
                  <a:txBody>
                    <a:bodyPr/>
                    <a:lstStyle/>
                    <a:p>
                      <a:r>
                        <a:rPr lang="en-GB" sz="1600" dirty="0">
                          <a:latin typeface="Segoe UI Variable Text" pitchFamily="2" charset="0"/>
                          <a:cs typeface="Segoe UI" panose="020B0502040204020203" pitchFamily="34" charset="0"/>
                        </a:rPr>
                        <a:t>Without</a:t>
                      </a:r>
                    </a:p>
                  </a:txBody>
                  <a:tcPr/>
                </a:tc>
                <a:tc>
                  <a:txBody>
                    <a:bodyPr/>
                    <a:lstStyle/>
                    <a:p>
                      <a:r>
                        <a:rPr lang="en-GB" sz="1600" dirty="0">
                          <a:latin typeface="Segoe UI Variable Text" pitchFamily="2" charset="0"/>
                          <a:cs typeface="Segoe UI" panose="020B0502040204020203" pitchFamily="34" charset="0"/>
                        </a:rPr>
                        <a:t>Fix</a:t>
                      </a:r>
                    </a:p>
                  </a:txBody>
                  <a:tcPr/>
                </a:tc>
                <a:tc>
                  <a:txBody>
                    <a:bodyPr/>
                    <a:lstStyle/>
                    <a:p>
                      <a:r>
                        <a:rPr lang="en-GB" sz="1600" dirty="0">
                          <a:latin typeface="Segoe UI Variable Text" pitchFamily="2" charset="0"/>
                          <a:cs typeface="Segoe UI" panose="020B0502040204020203" pitchFamily="34" charset="0"/>
                        </a:rPr>
                        <a:t>Harm</a:t>
                      </a:r>
                    </a:p>
                  </a:txBody>
                  <a:tcPr/>
                </a:tc>
                <a:tc>
                  <a:txBody>
                    <a:bodyPr/>
                    <a:lstStyle/>
                    <a:p>
                      <a:r>
                        <a:rPr lang="en-GB" sz="1600" dirty="0">
                          <a:latin typeface="Segoe UI Variable Text" pitchFamily="2" charset="0"/>
                          <a:cs typeface="Segoe UI" panose="020B0502040204020203" pitchFamily="34" charset="0"/>
                        </a:rPr>
                        <a:t>Malicious</a:t>
                      </a:r>
                    </a:p>
                  </a:txBody>
                  <a:tcPr/>
                </a:tc>
                <a:tc>
                  <a:txBody>
                    <a:bodyPr/>
                    <a:lstStyle/>
                    <a:p>
                      <a:r>
                        <a:rPr lang="en-GB" sz="1600" dirty="0">
                          <a:latin typeface="Segoe UI Variable Text" pitchFamily="2" charset="0"/>
                          <a:cs typeface="Segoe UI" panose="020B0502040204020203" pitchFamily="34" charset="0"/>
                        </a:rPr>
                        <a:t>Multiple</a:t>
                      </a:r>
                    </a:p>
                  </a:txBody>
                  <a:tcPr/>
                </a:tc>
                <a:extLst>
                  <a:ext uri="{0D108BD9-81ED-4DB2-BD59-A6C34878D82A}">
                    <a16:rowId xmlns:a16="http://schemas.microsoft.com/office/drawing/2014/main" val="2207745266"/>
                  </a:ext>
                </a:extLst>
              </a:tr>
            </a:tbl>
          </a:graphicData>
        </a:graphic>
      </p:graphicFrame>
    </p:spTree>
    <p:extLst>
      <p:ext uri="{BB962C8B-B14F-4D97-AF65-F5344CB8AC3E}">
        <p14:creationId xmlns:p14="http://schemas.microsoft.com/office/powerpoint/2010/main" val="2468844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1073613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2: Malware</a:t>
            </a:r>
          </a:p>
        </p:txBody>
      </p:sp>
      <p:sp>
        <p:nvSpPr>
          <p:cNvPr id="4" name="TextBox 3">
            <a:extLst>
              <a:ext uri="{FF2B5EF4-FFF2-40B4-BE49-F238E27FC236}">
                <a16:creationId xmlns:a16="http://schemas.microsoft.com/office/drawing/2014/main" id="{932D3A53-D6BB-F9C2-D57F-3865BBC40502}"/>
              </a:ext>
            </a:extLst>
          </p:cNvPr>
          <p:cNvSpPr txBox="1"/>
          <p:nvPr/>
        </p:nvSpPr>
        <p:spPr>
          <a:xfrm>
            <a:off x="179512" y="919258"/>
            <a:ext cx="11954258" cy="584775"/>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 B </a:t>
            </a:r>
          </a:p>
          <a:p>
            <a:r>
              <a:rPr lang="en-GB" sz="1600" dirty="0">
                <a:latin typeface="Segoe UI Variable Text" pitchFamily="2" charset="0"/>
                <a:cs typeface="Segoe UI" panose="020B0502040204020203" pitchFamily="34" charset="0"/>
              </a:rPr>
              <a:t>Using the descriptors cards provided, to match up the correct malware and description for each device.</a:t>
            </a:r>
          </a:p>
        </p:txBody>
      </p:sp>
      <p:sp>
        <p:nvSpPr>
          <p:cNvPr id="6" name="Rectangle 5">
            <a:extLst>
              <a:ext uri="{FF2B5EF4-FFF2-40B4-BE49-F238E27FC236}">
                <a16:creationId xmlns:a16="http://schemas.microsoft.com/office/drawing/2014/main" id="{545B8586-9678-7EB8-3EC9-297F67E8EABC}"/>
              </a:ext>
            </a:extLst>
          </p:cNvPr>
          <p:cNvSpPr/>
          <p:nvPr/>
        </p:nvSpPr>
        <p:spPr>
          <a:xfrm>
            <a:off x="9465774" y="2513915"/>
            <a:ext cx="2543950" cy="33484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Virus</a:t>
            </a:r>
          </a:p>
        </p:txBody>
      </p:sp>
      <p:sp>
        <p:nvSpPr>
          <p:cNvPr id="7" name="Rectangle 6">
            <a:extLst>
              <a:ext uri="{FF2B5EF4-FFF2-40B4-BE49-F238E27FC236}">
                <a16:creationId xmlns:a16="http://schemas.microsoft.com/office/drawing/2014/main" id="{3F172DB5-00BE-3788-237F-6F354DDE9CD7}"/>
              </a:ext>
            </a:extLst>
          </p:cNvPr>
          <p:cNvSpPr/>
          <p:nvPr/>
        </p:nvSpPr>
        <p:spPr>
          <a:xfrm>
            <a:off x="9465775" y="3583035"/>
            <a:ext cx="2543950" cy="32361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Adware</a:t>
            </a:r>
          </a:p>
        </p:txBody>
      </p:sp>
      <p:sp>
        <p:nvSpPr>
          <p:cNvPr id="8" name="Rectangle 7">
            <a:extLst>
              <a:ext uri="{FF2B5EF4-FFF2-40B4-BE49-F238E27FC236}">
                <a16:creationId xmlns:a16="http://schemas.microsoft.com/office/drawing/2014/main" id="{8F1092E3-B88E-BAEA-EF2A-82BB672354FA}"/>
              </a:ext>
            </a:extLst>
          </p:cNvPr>
          <p:cNvSpPr/>
          <p:nvPr/>
        </p:nvSpPr>
        <p:spPr>
          <a:xfrm>
            <a:off x="9465775" y="4079490"/>
            <a:ext cx="2543950" cy="36477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Trojan</a:t>
            </a:r>
          </a:p>
        </p:txBody>
      </p:sp>
      <p:sp>
        <p:nvSpPr>
          <p:cNvPr id="14" name="Rectangle 13">
            <a:extLst>
              <a:ext uri="{FF2B5EF4-FFF2-40B4-BE49-F238E27FC236}">
                <a16:creationId xmlns:a16="http://schemas.microsoft.com/office/drawing/2014/main" id="{A4C08EBD-29C8-FB9A-9EE7-24C82C379122}"/>
              </a:ext>
            </a:extLst>
          </p:cNvPr>
          <p:cNvSpPr/>
          <p:nvPr/>
        </p:nvSpPr>
        <p:spPr>
          <a:xfrm>
            <a:off x="9465774" y="3056269"/>
            <a:ext cx="2543951" cy="31926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Worm</a:t>
            </a:r>
          </a:p>
        </p:txBody>
      </p:sp>
      <p:sp>
        <p:nvSpPr>
          <p:cNvPr id="15" name="TextBox 14">
            <a:extLst>
              <a:ext uri="{FF2B5EF4-FFF2-40B4-BE49-F238E27FC236}">
                <a16:creationId xmlns:a16="http://schemas.microsoft.com/office/drawing/2014/main" id="{DE9D13E6-D370-EFE9-D108-C16426A9A81A}"/>
              </a:ext>
            </a:extLst>
          </p:cNvPr>
          <p:cNvSpPr txBox="1"/>
          <p:nvPr/>
        </p:nvSpPr>
        <p:spPr>
          <a:xfrm>
            <a:off x="3090927" y="4861222"/>
            <a:ext cx="2543951" cy="1323439"/>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Enter user's computer as a normal file or program and once downloaded, will perform malicious tasks.</a:t>
            </a:r>
          </a:p>
        </p:txBody>
      </p:sp>
      <p:sp>
        <p:nvSpPr>
          <p:cNvPr id="16" name="TextBox 15">
            <a:extLst>
              <a:ext uri="{FF2B5EF4-FFF2-40B4-BE49-F238E27FC236}">
                <a16:creationId xmlns:a16="http://schemas.microsoft.com/office/drawing/2014/main" id="{592E4AB2-1698-1992-87F1-A1BD7ABE9FDA}"/>
              </a:ext>
            </a:extLst>
          </p:cNvPr>
          <p:cNvSpPr txBox="1"/>
          <p:nvPr/>
        </p:nvSpPr>
        <p:spPr>
          <a:xfrm>
            <a:off x="5774841" y="3464515"/>
            <a:ext cx="2543951" cy="1323439"/>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A type of malware that can copy itself and spread to other users by attaching itself to other files.</a:t>
            </a:r>
          </a:p>
        </p:txBody>
      </p:sp>
      <p:sp>
        <p:nvSpPr>
          <p:cNvPr id="17" name="TextBox 16">
            <a:extLst>
              <a:ext uri="{FF2B5EF4-FFF2-40B4-BE49-F238E27FC236}">
                <a16:creationId xmlns:a16="http://schemas.microsoft.com/office/drawing/2014/main" id="{EFC44873-5876-3EF2-65A6-D0E4AA707DE6}"/>
              </a:ext>
            </a:extLst>
          </p:cNvPr>
          <p:cNvSpPr txBox="1"/>
          <p:nvPr/>
        </p:nvSpPr>
        <p:spPr>
          <a:xfrm>
            <a:off x="3090928" y="1551216"/>
            <a:ext cx="2543951" cy="1323439"/>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This is designed to provide users with advertisements in the form of pop-ups that redirect them elsewhere.</a:t>
            </a:r>
          </a:p>
        </p:txBody>
      </p:sp>
      <p:sp>
        <p:nvSpPr>
          <p:cNvPr id="18" name="TextBox 17">
            <a:extLst>
              <a:ext uri="{FF2B5EF4-FFF2-40B4-BE49-F238E27FC236}">
                <a16:creationId xmlns:a16="http://schemas.microsoft.com/office/drawing/2014/main" id="{105C3705-CC92-A3B6-4D13-83ECD492694F}"/>
              </a:ext>
            </a:extLst>
          </p:cNvPr>
          <p:cNvSpPr txBox="1"/>
          <p:nvPr/>
        </p:nvSpPr>
        <p:spPr>
          <a:xfrm>
            <a:off x="3108970" y="2929845"/>
            <a:ext cx="2543951" cy="1815882"/>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This needs user actions to spread it and as a result, can continue to spread, exploiting the network and consuming bandwidth.</a:t>
            </a:r>
          </a:p>
          <a:p>
            <a:endParaRPr lang="en-GB" sz="1600" dirty="0">
              <a:latin typeface="Segoe UI Variable Text" pitchFamily="2" charset="0"/>
              <a:cs typeface="Segoe UI" panose="020B0502040204020203" pitchFamily="34" charset="0"/>
            </a:endParaRPr>
          </a:p>
        </p:txBody>
      </p:sp>
      <p:sp>
        <p:nvSpPr>
          <p:cNvPr id="19" name="Rectangle 18">
            <a:extLst>
              <a:ext uri="{FF2B5EF4-FFF2-40B4-BE49-F238E27FC236}">
                <a16:creationId xmlns:a16="http://schemas.microsoft.com/office/drawing/2014/main" id="{5820FCC4-A0E4-A5AB-822D-AF3DE3143BA4}"/>
              </a:ext>
            </a:extLst>
          </p:cNvPr>
          <p:cNvSpPr/>
          <p:nvPr/>
        </p:nvSpPr>
        <p:spPr>
          <a:xfrm>
            <a:off x="9473645" y="5037729"/>
            <a:ext cx="2543950" cy="33484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Bot</a:t>
            </a:r>
          </a:p>
        </p:txBody>
      </p:sp>
      <p:sp>
        <p:nvSpPr>
          <p:cNvPr id="21" name="Rectangle 20">
            <a:extLst>
              <a:ext uri="{FF2B5EF4-FFF2-40B4-BE49-F238E27FC236}">
                <a16:creationId xmlns:a16="http://schemas.microsoft.com/office/drawing/2014/main" id="{093ECE8D-9C55-557F-AC5C-49FED0BC9492}"/>
              </a:ext>
            </a:extLst>
          </p:cNvPr>
          <p:cNvSpPr/>
          <p:nvPr/>
        </p:nvSpPr>
        <p:spPr>
          <a:xfrm>
            <a:off x="9473645" y="4605923"/>
            <a:ext cx="2543950" cy="32361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Spyware</a:t>
            </a:r>
          </a:p>
        </p:txBody>
      </p:sp>
      <p:sp>
        <p:nvSpPr>
          <p:cNvPr id="22" name="Rectangle 21">
            <a:extLst>
              <a:ext uri="{FF2B5EF4-FFF2-40B4-BE49-F238E27FC236}">
                <a16:creationId xmlns:a16="http://schemas.microsoft.com/office/drawing/2014/main" id="{82F4A50D-C12E-A33F-2E14-63A03922DC98}"/>
              </a:ext>
            </a:extLst>
          </p:cNvPr>
          <p:cNvSpPr/>
          <p:nvPr/>
        </p:nvSpPr>
        <p:spPr>
          <a:xfrm>
            <a:off x="9465774" y="1960337"/>
            <a:ext cx="2543950" cy="36477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Ransomware</a:t>
            </a:r>
          </a:p>
        </p:txBody>
      </p:sp>
      <p:sp>
        <p:nvSpPr>
          <p:cNvPr id="23" name="Rectangle 22">
            <a:extLst>
              <a:ext uri="{FF2B5EF4-FFF2-40B4-BE49-F238E27FC236}">
                <a16:creationId xmlns:a16="http://schemas.microsoft.com/office/drawing/2014/main" id="{9ED8B1B0-73A0-9C5A-FB83-3446F5C8D063}"/>
              </a:ext>
            </a:extLst>
          </p:cNvPr>
          <p:cNvSpPr/>
          <p:nvPr/>
        </p:nvSpPr>
        <p:spPr>
          <a:xfrm>
            <a:off x="388669" y="3647142"/>
            <a:ext cx="2543951" cy="31926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Rootkit</a:t>
            </a:r>
          </a:p>
        </p:txBody>
      </p:sp>
      <p:sp>
        <p:nvSpPr>
          <p:cNvPr id="24" name="TextBox 23">
            <a:extLst>
              <a:ext uri="{FF2B5EF4-FFF2-40B4-BE49-F238E27FC236}">
                <a16:creationId xmlns:a16="http://schemas.microsoft.com/office/drawing/2014/main" id="{F604DE79-EEF9-4A54-890D-31762ADC6CC2}"/>
              </a:ext>
            </a:extLst>
          </p:cNvPr>
          <p:cNvSpPr txBox="1"/>
          <p:nvPr/>
        </p:nvSpPr>
        <p:spPr>
          <a:xfrm>
            <a:off x="413207" y="1643369"/>
            <a:ext cx="2543951" cy="1815882"/>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Encrypts the user personal data using strong encryption methods and will demand a ransom to decrypt. This ransom will usually be in the form of a fee. </a:t>
            </a:r>
          </a:p>
        </p:txBody>
      </p:sp>
      <p:sp>
        <p:nvSpPr>
          <p:cNvPr id="25" name="TextBox 24">
            <a:extLst>
              <a:ext uri="{FF2B5EF4-FFF2-40B4-BE49-F238E27FC236}">
                <a16:creationId xmlns:a16="http://schemas.microsoft.com/office/drawing/2014/main" id="{EA14C6F5-CB02-54CD-2C43-4C8CBA5EDA93}"/>
              </a:ext>
            </a:extLst>
          </p:cNvPr>
          <p:cNvSpPr txBox="1"/>
          <p:nvPr/>
        </p:nvSpPr>
        <p:spPr>
          <a:xfrm>
            <a:off x="5786690" y="4903449"/>
            <a:ext cx="2543951" cy="1077218"/>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An automated type of malware used to perform DDOS attacks to get access to servers</a:t>
            </a:r>
          </a:p>
        </p:txBody>
      </p:sp>
      <p:sp>
        <p:nvSpPr>
          <p:cNvPr id="26" name="TextBox 25">
            <a:extLst>
              <a:ext uri="{FF2B5EF4-FFF2-40B4-BE49-F238E27FC236}">
                <a16:creationId xmlns:a16="http://schemas.microsoft.com/office/drawing/2014/main" id="{AED845E2-65A7-06F1-1243-1C52587E595D}"/>
              </a:ext>
            </a:extLst>
          </p:cNvPr>
          <p:cNvSpPr txBox="1"/>
          <p:nvPr/>
        </p:nvSpPr>
        <p:spPr>
          <a:xfrm>
            <a:off x="5786691" y="1539906"/>
            <a:ext cx="2543951" cy="1815882"/>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Used to track users activity without their knowledge and might use key loggers to monitor actions taken by the user and gain personal information.</a:t>
            </a:r>
          </a:p>
        </p:txBody>
      </p:sp>
      <p:sp>
        <p:nvSpPr>
          <p:cNvPr id="27" name="TextBox 26">
            <a:extLst>
              <a:ext uri="{FF2B5EF4-FFF2-40B4-BE49-F238E27FC236}">
                <a16:creationId xmlns:a16="http://schemas.microsoft.com/office/drawing/2014/main" id="{57C41B47-D1D6-33DF-CB44-5CF964EE6347}"/>
              </a:ext>
            </a:extLst>
          </p:cNvPr>
          <p:cNvSpPr txBox="1"/>
          <p:nvPr/>
        </p:nvSpPr>
        <p:spPr>
          <a:xfrm>
            <a:off x="388669" y="4108491"/>
            <a:ext cx="2543951" cy="1815882"/>
          </a:xfrm>
          <a:prstGeom prst="rect">
            <a:avLst/>
          </a:prstGeom>
          <a:solidFill>
            <a:schemeClr val="accent4">
              <a:lumMod val="20000"/>
              <a:lumOff val="80000"/>
            </a:schemeClr>
          </a:solidFill>
          <a:ln>
            <a:solidFill>
              <a:schemeClr val="tx1"/>
            </a:solidFill>
          </a:ln>
        </p:spPr>
        <p:txBody>
          <a:bodyPr wrap="square">
            <a:spAutoFit/>
          </a:bodyPr>
          <a:lstStyle/>
          <a:p>
            <a:r>
              <a:rPr lang="en-GB" sz="1600" dirty="0">
                <a:latin typeface="Segoe UI Variable Text" pitchFamily="2" charset="0"/>
                <a:cs typeface="Segoe UI" panose="020B0502040204020203" pitchFamily="34" charset="0"/>
              </a:rPr>
              <a:t>Created to provide remote access to a computer without detection. This can allow it to modify system settings and even install other types of malware.</a:t>
            </a:r>
          </a:p>
        </p:txBody>
      </p:sp>
    </p:spTree>
    <p:extLst>
      <p:ext uri="{BB962C8B-B14F-4D97-AF65-F5344CB8AC3E}">
        <p14:creationId xmlns:p14="http://schemas.microsoft.com/office/powerpoint/2010/main" val="299586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1073613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3: Network threats</a:t>
            </a:r>
          </a:p>
        </p:txBody>
      </p:sp>
      <p:sp>
        <p:nvSpPr>
          <p:cNvPr id="3" name="TextBox 2">
            <a:extLst>
              <a:ext uri="{FF2B5EF4-FFF2-40B4-BE49-F238E27FC236}">
                <a16:creationId xmlns:a16="http://schemas.microsoft.com/office/drawing/2014/main" id="{DFD87929-BEB6-C9A9-4E9F-7507488E8B18}"/>
              </a:ext>
            </a:extLst>
          </p:cNvPr>
          <p:cNvSpPr txBox="1"/>
          <p:nvPr/>
        </p:nvSpPr>
        <p:spPr>
          <a:xfrm>
            <a:off x="179512" y="1045888"/>
            <a:ext cx="6720840" cy="584775"/>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Match up each network threat to the correct description. </a:t>
            </a:r>
          </a:p>
        </p:txBody>
      </p:sp>
      <p:graphicFrame>
        <p:nvGraphicFramePr>
          <p:cNvPr id="8" name="Table 4">
            <a:extLst>
              <a:ext uri="{FF2B5EF4-FFF2-40B4-BE49-F238E27FC236}">
                <a16:creationId xmlns:a16="http://schemas.microsoft.com/office/drawing/2014/main" id="{7CA4F478-1E0C-301C-BB35-C87BE7EC7C36}"/>
              </a:ext>
            </a:extLst>
          </p:cNvPr>
          <p:cNvGraphicFramePr>
            <a:graphicFrameLocks noGrp="1"/>
          </p:cNvGraphicFramePr>
          <p:nvPr>
            <p:extLst>
              <p:ext uri="{D42A27DB-BD31-4B8C-83A1-F6EECF244321}">
                <p14:modId xmlns:p14="http://schemas.microsoft.com/office/powerpoint/2010/main" val="970883531"/>
              </p:ext>
            </p:extLst>
          </p:nvPr>
        </p:nvGraphicFramePr>
        <p:xfrm>
          <a:off x="1834579" y="1797122"/>
          <a:ext cx="9320944" cy="3535680"/>
        </p:xfrm>
        <a:graphic>
          <a:graphicData uri="http://schemas.openxmlformats.org/drawingml/2006/table">
            <a:tbl>
              <a:tblPr firstRow="1" bandRow="1">
                <a:tableStyleId>{5940675A-B579-460E-94D1-54222C63F5DA}</a:tableStyleId>
              </a:tblPr>
              <a:tblGrid>
                <a:gridCol w="3106981">
                  <a:extLst>
                    <a:ext uri="{9D8B030D-6E8A-4147-A177-3AD203B41FA5}">
                      <a16:colId xmlns:a16="http://schemas.microsoft.com/office/drawing/2014/main" val="2775204208"/>
                    </a:ext>
                  </a:extLst>
                </a:gridCol>
                <a:gridCol w="1290358">
                  <a:extLst>
                    <a:ext uri="{9D8B030D-6E8A-4147-A177-3AD203B41FA5}">
                      <a16:colId xmlns:a16="http://schemas.microsoft.com/office/drawing/2014/main" val="591748708"/>
                    </a:ext>
                  </a:extLst>
                </a:gridCol>
                <a:gridCol w="4923605">
                  <a:extLst>
                    <a:ext uri="{9D8B030D-6E8A-4147-A177-3AD203B41FA5}">
                      <a16:colId xmlns:a16="http://schemas.microsoft.com/office/drawing/2014/main" val="2805935160"/>
                    </a:ext>
                  </a:extLst>
                </a:gridCol>
              </a:tblGrid>
              <a:tr h="370840">
                <a:tc>
                  <a:txBody>
                    <a:bodyPr/>
                    <a:lstStyle/>
                    <a:p>
                      <a:r>
                        <a:rPr lang="en-GB" sz="1600" dirty="0">
                          <a:latin typeface="Segoe UI Variable Text" pitchFamily="2" charset="0"/>
                          <a:cs typeface="Segoe UI" panose="020B0502040204020203" pitchFamily="34" charset="0"/>
                        </a:rPr>
                        <a:t>1. Brute force attack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600" dirty="0">
                          <a:latin typeface="Segoe UI Variable Text" pitchFamily="2" charset="0"/>
                          <a:cs typeface="Segoe UI" panose="020B0502040204020203" pitchFamily="34" charset="0"/>
                        </a:rPr>
                        <a:t>A. An attacker inserts malicious code into an SQL statement, via web page input, to gain unauthorised access to a database or other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4010471"/>
                  </a:ext>
                </a:extLst>
              </a:tr>
              <a:tr h="370840">
                <a:tc>
                  <a:txBody>
                    <a:bodyPr/>
                    <a:lstStyle/>
                    <a:p>
                      <a:r>
                        <a:rPr lang="en-GB" sz="1600" dirty="0">
                          <a:latin typeface="Segoe UI Variable Text" pitchFamily="2" charset="0"/>
                          <a:cs typeface="Segoe UI" panose="020B0502040204020203" pitchFamily="34" charset="0"/>
                        </a:rPr>
                        <a:t>2. Denial of service attack (DDoS)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600" dirty="0">
                          <a:latin typeface="Segoe UI Variable Text" pitchFamily="2" charset="0"/>
                          <a:cs typeface="Segoe UI" panose="020B0502040204020203" pitchFamily="34" charset="0"/>
                        </a:rPr>
                        <a:t>B. Floods servers with useless request until it becomes unresponsive.</a:t>
                      </a:r>
                    </a:p>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2326583"/>
                  </a:ext>
                </a:extLst>
              </a:tr>
              <a:tr h="370840">
                <a:tc>
                  <a:txBody>
                    <a:bodyPr/>
                    <a:lstStyle/>
                    <a:p>
                      <a:r>
                        <a:rPr lang="en-GB" sz="1600" dirty="0">
                          <a:latin typeface="Segoe UI Variable Text" pitchFamily="2" charset="0"/>
                          <a:cs typeface="Segoe UI" panose="020B0502040204020203" pitchFamily="34" charset="0"/>
                        </a:rPr>
                        <a:t>3. Data interception and theft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600" dirty="0">
                          <a:latin typeface="Segoe UI Variable Text" pitchFamily="2" charset="0"/>
                          <a:cs typeface="Segoe UI" panose="020B0502040204020203" pitchFamily="34" charset="0"/>
                        </a:rPr>
                        <a:t>C. Hackers use packet tracing software to intercept data packets over a network. </a:t>
                      </a:r>
                    </a:p>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857041"/>
                  </a:ext>
                </a:extLst>
              </a:tr>
              <a:tr h="370840">
                <a:tc>
                  <a:txBody>
                    <a:bodyPr/>
                    <a:lstStyle/>
                    <a:p>
                      <a:r>
                        <a:rPr lang="en-GB" sz="1600" dirty="0">
                          <a:latin typeface="Segoe UI Variable Text" pitchFamily="2" charset="0"/>
                          <a:cs typeface="Segoe UI" panose="020B0502040204020203" pitchFamily="34" charset="0"/>
                        </a:rPr>
                        <a:t>4. SQL injection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sz="1600" dirty="0">
                          <a:latin typeface="Segoe UI Variable Text" pitchFamily="2" charset="0"/>
                          <a:cs typeface="Segoe UI" panose="020B0502040204020203" pitchFamily="34" charset="0"/>
                        </a:rPr>
                        <a:t>D. Use of automated software to generate millions of password combinations to gain unauthorised access.</a:t>
                      </a:r>
                    </a:p>
                    <a:p>
                      <a:endParaRPr lang="en-GB" sz="1600" dirty="0">
                        <a:latin typeface="Segoe UI Variable Text" pitchFamily="2" charset="0"/>
                        <a:cs typeface="Segoe UI" panose="020B05020402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3087862"/>
                  </a:ext>
                </a:extLst>
              </a:tr>
            </a:tbl>
          </a:graphicData>
        </a:graphic>
      </p:graphicFrame>
    </p:spTree>
    <p:extLst>
      <p:ext uri="{BB962C8B-B14F-4D97-AF65-F5344CB8AC3E}">
        <p14:creationId xmlns:p14="http://schemas.microsoft.com/office/powerpoint/2010/main" val="3964649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968457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4: Phishing</a:t>
            </a:r>
          </a:p>
        </p:txBody>
      </p:sp>
      <p:pic>
        <p:nvPicPr>
          <p:cNvPr id="3" name="Picture 2" descr="What is phishing | Attack techniques &amp;amp; scam examples | Imperva">
            <a:extLst>
              <a:ext uri="{FF2B5EF4-FFF2-40B4-BE49-F238E27FC236}">
                <a16:creationId xmlns:a16="http://schemas.microsoft.com/office/drawing/2014/main" id="{B4E4CC21-5E59-E8F2-CA02-AAD581A74B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2279228"/>
            <a:ext cx="5012292" cy="348599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D3A8A11-34DF-0C4D-C315-97C95282AC64}"/>
              </a:ext>
            </a:extLst>
          </p:cNvPr>
          <p:cNvSpPr txBox="1"/>
          <p:nvPr/>
        </p:nvSpPr>
        <p:spPr>
          <a:xfrm>
            <a:off x="179512" y="1019171"/>
            <a:ext cx="5012292" cy="830997"/>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Identify </a:t>
            </a:r>
            <a:r>
              <a:rPr lang="en-GB" sz="1600" b="1" dirty="0">
                <a:latin typeface="Segoe UI Variable Text" pitchFamily="2" charset="0"/>
                <a:cs typeface="Segoe UI" panose="020B0502040204020203" pitchFamily="34" charset="0"/>
              </a:rPr>
              <a:t>three</a:t>
            </a:r>
            <a:r>
              <a:rPr lang="en-GB" sz="1600" dirty="0">
                <a:latin typeface="Segoe UI Variable Text" pitchFamily="2" charset="0"/>
                <a:cs typeface="Segoe UI" panose="020B0502040204020203" pitchFamily="34" charset="0"/>
              </a:rPr>
              <a:t> items in the email above that would cause a user to be concerned.</a:t>
            </a:r>
            <a:endParaRPr lang="en-GB" sz="1600" i="0" dirty="0">
              <a:latin typeface="Segoe UI Variable Text" pitchFamily="2" charset="0"/>
              <a:cs typeface="Segoe UI" panose="020B0502040204020203" pitchFamily="34" charset="0"/>
            </a:endParaRPr>
          </a:p>
        </p:txBody>
      </p:sp>
      <p:sp>
        <p:nvSpPr>
          <p:cNvPr id="7" name="Rectangle 6">
            <a:extLst>
              <a:ext uri="{FF2B5EF4-FFF2-40B4-BE49-F238E27FC236}">
                <a16:creationId xmlns:a16="http://schemas.microsoft.com/office/drawing/2014/main" id="{AAA2371C-AF41-C231-E6A3-5D8A26C00EA1}"/>
              </a:ext>
            </a:extLst>
          </p:cNvPr>
          <p:cNvSpPr/>
          <p:nvPr/>
        </p:nvSpPr>
        <p:spPr>
          <a:xfrm>
            <a:off x="5471601" y="1019171"/>
            <a:ext cx="6547867" cy="1128806"/>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endParaRPr lang="en-GB" sz="1600" dirty="0">
              <a:solidFill>
                <a:schemeClr val="tx1"/>
              </a:solidFill>
              <a:latin typeface="Segoe UI Variable Text" pitchFamily="2" charset="0"/>
              <a:cs typeface="Segoe UI" panose="020B0502040204020203" pitchFamily="34" charset="0"/>
            </a:endParaRPr>
          </a:p>
        </p:txBody>
      </p:sp>
      <p:sp>
        <p:nvSpPr>
          <p:cNvPr id="8" name="TextBox 7">
            <a:extLst>
              <a:ext uri="{FF2B5EF4-FFF2-40B4-BE49-F238E27FC236}">
                <a16:creationId xmlns:a16="http://schemas.microsoft.com/office/drawing/2014/main" id="{087CC45D-D095-FCFC-BC7D-28E1718204EB}"/>
              </a:ext>
            </a:extLst>
          </p:cNvPr>
          <p:cNvSpPr txBox="1"/>
          <p:nvPr/>
        </p:nvSpPr>
        <p:spPr>
          <a:xfrm>
            <a:off x="5382449" y="2276716"/>
            <a:ext cx="6637020" cy="830997"/>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In the table below, identify </a:t>
            </a:r>
            <a:r>
              <a:rPr lang="en-GB" sz="1600" b="1" dirty="0">
                <a:latin typeface="Segoe UI Variable Text" pitchFamily="2" charset="0"/>
                <a:cs typeface="Segoe UI" panose="020B0502040204020203" pitchFamily="34" charset="0"/>
              </a:rPr>
              <a:t>one</a:t>
            </a:r>
            <a:r>
              <a:rPr lang="en-GB" sz="1600" dirty="0">
                <a:latin typeface="Segoe UI Variable Text" pitchFamily="2" charset="0"/>
                <a:cs typeface="Segoe UI" panose="020B0502040204020203" pitchFamily="34" charset="0"/>
              </a:rPr>
              <a:t> measure that can be put in place to prevent users becoming a victim of a phishing attack. </a:t>
            </a:r>
          </a:p>
        </p:txBody>
      </p:sp>
      <p:graphicFrame>
        <p:nvGraphicFramePr>
          <p:cNvPr id="14" name="Table 10">
            <a:extLst>
              <a:ext uri="{FF2B5EF4-FFF2-40B4-BE49-F238E27FC236}">
                <a16:creationId xmlns:a16="http://schemas.microsoft.com/office/drawing/2014/main" id="{4E57096D-4BBA-89AC-F801-88AFB5A7E729}"/>
              </a:ext>
            </a:extLst>
          </p:cNvPr>
          <p:cNvGraphicFramePr>
            <a:graphicFrameLocks noGrp="1"/>
          </p:cNvGraphicFramePr>
          <p:nvPr>
            <p:extLst>
              <p:ext uri="{D42A27DB-BD31-4B8C-83A1-F6EECF244321}">
                <p14:modId xmlns:p14="http://schemas.microsoft.com/office/powerpoint/2010/main" val="3533535248"/>
              </p:ext>
            </p:extLst>
          </p:nvPr>
        </p:nvGraphicFramePr>
        <p:xfrm>
          <a:off x="5471601" y="3171013"/>
          <a:ext cx="6637019" cy="2499360"/>
        </p:xfrm>
        <a:graphic>
          <a:graphicData uri="http://schemas.openxmlformats.org/drawingml/2006/table">
            <a:tbl>
              <a:tblPr firstRow="1" bandRow="1">
                <a:tableStyleId>{5940675A-B579-460E-94D1-54222C63F5DA}</a:tableStyleId>
              </a:tblPr>
              <a:tblGrid>
                <a:gridCol w="2111401">
                  <a:extLst>
                    <a:ext uri="{9D8B030D-6E8A-4147-A177-3AD203B41FA5}">
                      <a16:colId xmlns:a16="http://schemas.microsoft.com/office/drawing/2014/main" val="1345971474"/>
                    </a:ext>
                  </a:extLst>
                </a:gridCol>
                <a:gridCol w="4525618">
                  <a:extLst>
                    <a:ext uri="{9D8B030D-6E8A-4147-A177-3AD203B41FA5}">
                      <a16:colId xmlns:a16="http://schemas.microsoft.com/office/drawing/2014/main" val="1757118490"/>
                    </a:ext>
                  </a:extLst>
                </a:gridCol>
              </a:tblGrid>
              <a:tr h="370840">
                <a:tc>
                  <a:txBody>
                    <a:bodyPr/>
                    <a:lstStyle/>
                    <a:p>
                      <a:r>
                        <a:rPr lang="en-GB" sz="1400" dirty="0">
                          <a:latin typeface="Segoe UI Variable Text" pitchFamily="2" charset="0"/>
                          <a:cs typeface="Segoe UI" panose="020B0502040204020203" pitchFamily="34" charset="0"/>
                        </a:rPr>
                        <a:t>You receive an email from someone you don’t recognise.</a:t>
                      </a:r>
                    </a:p>
                  </a:txBody>
                  <a:tcPr/>
                </a:tc>
                <a:tc>
                  <a:txBody>
                    <a:bodyPr/>
                    <a:lstStyle/>
                    <a:p>
                      <a:endParaRPr lang="en-GB" sz="1400" dirty="0">
                        <a:latin typeface="Segoe UI Variable Text" pitchFamily="2" charset="0"/>
                        <a:cs typeface="Segoe UI" panose="020B0502040204020203" pitchFamily="34" charset="0"/>
                      </a:endParaRPr>
                    </a:p>
                  </a:txBody>
                  <a:tcPr/>
                </a:tc>
                <a:extLst>
                  <a:ext uri="{0D108BD9-81ED-4DB2-BD59-A6C34878D82A}">
                    <a16:rowId xmlns:a16="http://schemas.microsoft.com/office/drawing/2014/main" val="2398261703"/>
                  </a:ext>
                </a:extLst>
              </a:tr>
              <a:tr h="370840">
                <a:tc>
                  <a:txBody>
                    <a:bodyPr/>
                    <a:lstStyle/>
                    <a:p>
                      <a:r>
                        <a:rPr lang="en-GB" sz="1400" dirty="0">
                          <a:latin typeface="Segoe UI Variable Text" pitchFamily="2" charset="0"/>
                          <a:cs typeface="Segoe UI" panose="020B0502040204020203" pitchFamily="34" charset="0"/>
                        </a:rPr>
                        <a:t>The email contains a link to click on.</a:t>
                      </a:r>
                    </a:p>
                  </a:txBody>
                  <a:tcPr/>
                </a:tc>
                <a:tc>
                  <a:txBody>
                    <a:bodyPr/>
                    <a:lstStyle/>
                    <a:p>
                      <a:endParaRPr lang="en-GB" sz="1400" dirty="0">
                        <a:latin typeface="Segoe UI Variable Text" pitchFamily="2" charset="0"/>
                        <a:cs typeface="Segoe UI" panose="020B0502040204020203" pitchFamily="34" charset="0"/>
                      </a:endParaRPr>
                    </a:p>
                  </a:txBody>
                  <a:tcPr/>
                </a:tc>
                <a:extLst>
                  <a:ext uri="{0D108BD9-81ED-4DB2-BD59-A6C34878D82A}">
                    <a16:rowId xmlns:a16="http://schemas.microsoft.com/office/drawing/2014/main" val="589593882"/>
                  </a:ext>
                </a:extLst>
              </a:tr>
              <a:tr h="370840">
                <a:tc>
                  <a:txBody>
                    <a:bodyPr/>
                    <a:lstStyle/>
                    <a:p>
                      <a:r>
                        <a:rPr lang="en-GB" sz="1400" dirty="0">
                          <a:latin typeface="Segoe UI Variable Text" pitchFamily="2" charset="0"/>
                          <a:cs typeface="Segoe UI" panose="020B0502040204020203" pitchFamily="34" charset="0"/>
                        </a:rPr>
                        <a:t>You think the email could be a scam and you want them to stop.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Segoe UI Variable Text" pitchFamily="2" charset="0"/>
                        <a:cs typeface="Segoe UI" panose="020B0502040204020203" pitchFamily="34" charset="0"/>
                      </a:endParaRPr>
                    </a:p>
                  </a:txBody>
                  <a:tcPr/>
                </a:tc>
                <a:extLst>
                  <a:ext uri="{0D108BD9-81ED-4DB2-BD59-A6C34878D82A}">
                    <a16:rowId xmlns:a16="http://schemas.microsoft.com/office/drawing/2014/main" val="4123381300"/>
                  </a:ext>
                </a:extLst>
              </a:tr>
              <a:tr h="370840">
                <a:tc>
                  <a:txBody>
                    <a:bodyPr/>
                    <a:lstStyle/>
                    <a:p>
                      <a:r>
                        <a:rPr lang="en-GB" sz="1400" dirty="0">
                          <a:latin typeface="Segoe UI Variable Text" pitchFamily="2" charset="0"/>
                          <a:cs typeface="Segoe UI" panose="020B0502040204020203" pitchFamily="34" charset="0"/>
                        </a:rPr>
                        <a:t>The email is requesting personal information.</a:t>
                      </a:r>
                    </a:p>
                  </a:txBody>
                  <a:tcPr/>
                </a:tc>
                <a:tc>
                  <a:txBody>
                    <a:bodyPr/>
                    <a:lstStyle/>
                    <a:p>
                      <a:endParaRPr lang="en-GB" sz="1400" dirty="0">
                        <a:latin typeface="Segoe UI Variable Text" pitchFamily="2" charset="0"/>
                        <a:cs typeface="Segoe UI" panose="020B0502040204020203" pitchFamily="34" charset="0"/>
                      </a:endParaRPr>
                    </a:p>
                  </a:txBody>
                  <a:tcPr/>
                </a:tc>
                <a:extLst>
                  <a:ext uri="{0D108BD9-81ED-4DB2-BD59-A6C34878D82A}">
                    <a16:rowId xmlns:a16="http://schemas.microsoft.com/office/drawing/2014/main" val="3153004178"/>
                  </a:ext>
                </a:extLst>
              </a:tr>
            </a:tbl>
          </a:graphicData>
        </a:graphic>
      </p:graphicFrame>
    </p:spTree>
    <p:extLst>
      <p:ext uri="{BB962C8B-B14F-4D97-AF65-F5344CB8AC3E}">
        <p14:creationId xmlns:p14="http://schemas.microsoft.com/office/powerpoint/2010/main" val="572653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968457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5: Malware and Phishing</a:t>
            </a:r>
          </a:p>
        </p:txBody>
      </p:sp>
      <p:pic>
        <p:nvPicPr>
          <p:cNvPr id="16" name="Picture 2" descr="Re-Hashed: Phishing Email Examples — The Best &amp; Worst - Security Boulevard">
            <a:extLst>
              <a:ext uri="{FF2B5EF4-FFF2-40B4-BE49-F238E27FC236}">
                <a16:creationId xmlns:a16="http://schemas.microsoft.com/office/drawing/2014/main" id="{EE8B2964-6FAA-95A1-902A-74F96FEE89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1256556"/>
            <a:ext cx="5112891" cy="375678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5257CAFF-4E38-31C1-E922-CF7BCAE7E47C}"/>
              </a:ext>
            </a:extLst>
          </p:cNvPr>
          <p:cNvSpPr txBox="1"/>
          <p:nvPr/>
        </p:nvSpPr>
        <p:spPr>
          <a:xfrm>
            <a:off x="5613211" y="1180475"/>
            <a:ext cx="5450586" cy="584775"/>
          </a:xfrm>
          <a:prstGeom prst="rect">
            <a:avLst/>
          </a:prstGeom>
          <a:noFill/>
        </p:spPr>
        <p:txBody>
          <a:bodyPr wrap="square">
            <a:spAutoFit/>
          </a:bodyPr>
          <a:lstStyle/>
          <a:p>
            <a:r>
              <a:rPr lang="en-GB" sz="1600" u="sng" dirty="0">
                <a:latin typeface="Segoe UI Variable Text" pitchFamily="2" charset="0"/>
                <a:cs typeface="Segoe UI" panose="020B0502040204020203" pitchFamily="34" charset="0"/>
              </a:rPr>
              <a:t>Activity</a:t>
            </a:r>
          </a:p>
          <a:p>
            <a:r>
              <a:rPr lang="en-GB" sz="1600" b="1" dirty="0">
                <a:latin typeface="Segoe UI Variable Text" pitchFamily="2" charset="0"/>
                <a:cs typeface="Segoe UI" panose="020B0502040204020203" pitchFamily="34" charset="0"/>
              </a:rPr>
              <a:t>Explain why </a:t>
            </a:r>
            <a:r>
              <a:rPr lang="en-GB" sz="1600" dirty="0">
                <a:latin typeface="Segoe UI Variable Text" pitchFamily="2" charset="0"/>
                <a:cs typeface="Segoe UI" panose="020B0502040204020203" pitchFamily="34" charset="0"/>
              </a:rPr>
              <a:t>this email may contain malware. (3 marks)</a:t>
            </a:r>
          </a:p>
        </p:txBody>
      </p:sp>
      <p:sp>
        <p:nvSpPr>
          <p:cNvPr id="19" name="Rectangle 18">
            <a:extLst>
              <a:ext uri="{FF2B5EF4-FFF2-40B4-BE49-F238E27FC236}">
                <a16:creationId xmlns:a16="http://schemas.microsoft.com/office/drawing/2014/main" id="{9A5FA14A-88AB-F2E0-70D4-9FA22D2E7145}"/>
              </a:ext>
            </a:extLst>
          </p:cNvPr>
          <p:cNvSpPr/>
          <p:nvPr/>
        </p:nvSpPr>
        <p:spPr>
          <a:xfrm>
            <a:off x="5708904" y="1932628"/>
            <a:ext cx="3243710" cy="1811366"/>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Variable Text" pitchFamily="2" charset="0"/>
              <a:cs typeface="Segoe UI" panose="020B0502040204020203" pitchFamily="34" charset="0"/>
            </a:endParaRPr>
          </a:p>
        </p:txBody>
      </p:sp>
      <p:sp>
        <p:nvSpPr>
          <p:cNvPr id="20" name="Rectangle 19">
            <a:extLst>
              <a:ext uri="{FF2B5EF4-FFF2-40B4-BE49-F238E27FC236}">
                <a16:creationId xmlns:a16="http://schemas.microsoft.com/office/drawing/2014/main" id="{863EE360-5011-9A45-C2F3-D67C89681427}"/>
              </a:ext>
            </a:extLst>
          </p:cNvPr>
          <p:cNvSpPr/>
          <p:nvPr/>
        </p:nvSpPr>
        <p:spPr>
          <a:xfrm>
            <a:off x="9145082" y="1932628"/>
            <a:ext cx="2867406" cy="1822323"/>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Guidance</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Where could malware be found?</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Which type of malware may it contain?</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What will this type of malware do? </a:t>
            </a:r>
          </a:p>
        </p:txBody>
      </p:sp>
    </p:spTree>
    <p:extLst>
      <p:ext uri="{BB962C8B-B14F-4D97-AF65-F5344CB8AC3E}">
        <p14:creationId xmlns:p14="http://schemas.microsoft.com/office/powerpoint/2010/main" val="4078092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968457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6: Learning in Context</a:t>
            </a:r>
          </a:p>
        </p:txBody>
      </p:sp>
      <p:sp>
        <p:nvSpPr>
          <p:cNvPr id="4" name="TextBox 3">
            <a:extLst>
              <a:ext uri="{FF2B5EF4-FFF2-40B4-BE49-F238E27FC236}">
                <a16:creationId xmlns:a16="http://schemas.microsoft.com/office/drawing/2014/main" id="{66B28850-89A6-E421-F841-9BAFA4E41258}"/>
              </a:ext>
            </a:extLst>
          </p:cNvPr>
          <p:cNvSpPr txBox="1"/>
          <p:nvPr/>
        </p:nvSpPr>
        <p:spPr>
          <a:xfrm>
            <a:off x="245927" y="899432"/>
            <a:ext cx="5336165" cy="3785652"/>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Scenario</a:t>
            </a:r>
          </a:p>
          <a:p>
            <a:pPr algn="just"/>
            <a:r>
              <a:rPr lang="en-GB" sz="1600" dirty="0">
                <a:latin typeface="Segoe UI Variable Text" pitchFamily="2" charset="0"/>
                <a:cs typeface="Segoe UI" panose="020B0502040204020203" pitchFamily="34" charset="0"/>
              </a:rPr>
              <a:t>It was a typical Wednesday morning at Brookside High School. Students were in their first period classes when suddenly, the school's network began to slow down dramatically. Teachers couldn't access the online grade book, and students couldn't log into their school email accounts. Panic started to set in when the school's IT department discovered that they were unable to access any of their files on the server. A message had appeared on every computer screen</a:t>
            </a:r>
          </a:p>
          <a:p>
            <a:pPr algn="just"/>
            <a:endParaRPr lang="en-GB" sz="1600" dirty="0">
              <a:latin typeface="Segoe UI Variable Text" pitchFamily="2" charset="0"/>
              <a:cs typeface="Segoe UI" panose="020B0502040204020203" pitchFamily="34" charset="0"/>
            </a:endParaRPr>
          </a:p>
          <a:p>
            <a:r>
              <a:rPr lang="en-GB" sz="1600" b="1" dirty="0">
                <a:latin typeface="Segoe UI Variable Text" pitchFamily="2" charset="0"/>
                <a:cs typeface="Segoe UI" panose="020B0502040204020203" pitchFamily="34" charset="0"/>
              </a:rPr>
              <a:t>"All your files have been encrypted. To retrieve them, you must pay 5 Bitcoin to the following address. Failure to do so within 72 hours will result in permanent deletion of all data."</a:t>
            </a:r>
          </a:p>
        </p:txBody>
      </p:sp>
      <p:sp>
        <p:nvSpPr>
          <p:cNvPr id="16" name="TextBox 15">
            <a:extLst>
              <a:ext uri="{FF2B5EF4-FFF2-40B4-BE49-F238E27FC236}">
                <a16:creationId xmlns:a16="http://schemas.microsoft.com/office/drawing/2014/main" id="{7C9F2C05-0759-BB36-D333-6396B2F77722}"/>
              </a:ext>
            </a:extLst>
          </p:cNvPr>
          <p:cNvSpPr txBox="1"/>
          <p:nvPr/>
        </p:nvSpPr>
        <p:spPr>
          <a:xfrm>
            <a:off x="6034492" y="883792"/>
            <a:ext cx="5970889" cy="830997"/>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A</a:t>
            </a:r>
          </a:p>
          <a:p>
            <a:r>
              <a:rPr lang="en-GB" sz="1600" dirty="0">
                <a:latin typeface="Segoe UI Variable Text" pitchFamily="2" charset="0"/>
                <a:cs typeface="Segoe UI" panose="020B0502040204020203" pitchFamily="34" charset="0"/>
              </a:rPr>
              <a:t>Identify the attack that has taken place at Brookside High School.</a:t>
            </a:r>
          </a:p>
        </p:txBody>
      </p:sp>
      <p:sp>
        <p:nvSpPr>
          <p:cNvPr id="17" name="Rectangle 16">
            <a:extLst>
              <a:ext uri="{FF2B5EF4-FFF2-40B4-BE49-F238E27FC236}">
                <a16:creationId xmlns:a16="http://schemas.microsoft.com/office/drawing/2014/main" id="{BC224EF5-28EB-471E-67D7-3853653DD59C}"/>
              </a:ext>
            </a:extLst>
          </p:cNvPr>
          <p:cNvSpPr/>
          <p:nvPr/>
        </p:nvSpPr>
        <p:spPr>
          <a:xfrm>
            <a:off x="6096000" y="1685452"/>
            <a:ext cx="5946312" cy="521062"/>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chemeClr val="tx1"/>
                </a:solidFill>
                <a:latin typeface="Segoe UI Variable Text" pitchFamily="2" charset="0"/>
                <a:cs typeface="Segoe UI" panose="020B0502040204020203" pitchFamily="34" charset="0"/>
              </a:rPr>
              <a:t>It’s a Malware attack, more specifically, Ransomware.</a:t>
            </a:r>
          </a:p>
        </p:txBody>
      </p:sp>
      <p:sp>
        <p:nvSpPr>
          <p:cNvPr id="3" name="TextBox 2">
            <a:extLst>
              <a:ext uri="{FF2B5EF4-FFF2-40B4-BE49-F238E27FC236}">
                <a16:creationId xmlns:a16="http://schemas.microsoft.com/office/drawing/2014/main" id="{E77BE7C4-7F73-A793-DC40-31F0A3311DF8}"/>
              </a:ext>
            </a:extLst>
          </p:cNvPr>
          <p:cNvSpPr txBox="1"/>
          <p:nvPr/>
        </p:nvSpPr>
        <p:spPr>
          <a:xfrm>
            <a:off x="6034492" y="2277795"/>
            <a:ext cx="5970889" cy="830997"/>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Explain the impact this attack will have on the school using the table below. </a:t>
            </a:r>
          </a:p>
        </p:txBody>
      </p:sp>
      <p:graphicFrame>
        <p:nvGraphicFramePr>
          <p:cNvPr id="5" name="Table 4">
            <a:extLst>
              <a:ext uri="{FF2B5EF4-FFF2-40B4-BE49-F238E27FC236}">
                <a16:creationId xmlns:a16="http://schemas.microsoft.com/office/drawing/2014/main" id="{0A74E083-32C4-524A-310D-D7D99B2DB4FE}"/>
              </a:ext>
            </a:extLst>
          </p:cNvPr>
          <p:cNvGraphicFramePr>
            <a:graphicFrameLocks noGrp="1"/>
          </p:cNvGraphicFramePr>
          <p:nvPr>
            <p:extLst>
              <p:ext uri="{D42A27DB-BD31-4B8C-83A1-F6EECF244321}">
                <p14:modId xmlns:p14="http://schemas.microsoft.com/office/powerpoint/2010/main" val="2515608310"/>
              </p:ext>
            </p:extLst>
          </p:nvPr>
        </p:nvGraphicFramePr>
        <p:xfrm>
          <a:off x="6096000" y="3108792"/>
          <a:ext cx="5737224" cy="1981200"/>
        </p:xfrm>
        <a:graphic>
          <a:graphicData uri="http://schemas.openxmlformats.org/drawingml/2006/table">
            <a:tbl>
              <a:tblPr firstRow="1" bandRow="1">
                <a:tableStyleId>{5940675A-B579-460E-94D1-54222C63F5DA}</a:tableStyleId>
              </a:tblPr>
              <a:tblGrid>
                <a:gridCol w="1846521">
                  <a:extLst>
                    <a:ext uri="{9D8B030D-6E8A-4147-A177-3AD203B41FA5}">
                      <a16:colId xmlns:a16="http://schemas.microsoft.com/office/drawing/2014/main" val="1237513920"/>
                    </a:ext>
                  </a:extLst>
                </a:gridCol>
                <a:gridCol w="3890703">
                  <a:extLst>
                    <a:ext uri="{9D8B030D-6E8A-4147-A177-3AD203B41FA5}">
                      <a16:colId xmlns:a16="http://schemas.microsoft.com/office/drawing/2014/main" val="2985020587"/>
                    </a:ext>
                  </a:extLst>
                </a:gridCol>
              </a:tblGrid>
              <a:tr h="370840">
                <a:tc>
                  <a:txBody>
                    <a:bodyPr/>
                    <a:lstStyle/>
                    <a:p>
                      <a:r>
                        <a:rPr lang="en-GB" sz="1400" b="1" dirty="0">
                          <a:latin typeface="Segoe UI Variable Text" pitchFamily="2" charset="0"/>
                        </a:rPr>
                        <a:t>Why will it slow the school network down?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chemeClr val="tx1"/>
                        </a:solidFill>
                        <a:latin typeface="Segoe UI Variable Text" pitchFamily="2" charset="0"/>
                        <a:cs typeface="Segoe UI" panose="020B0502040204020203" pitchFamily="34" charset="0"/>
                      </a:endParaRPr>
                    </a:p>
                  </a:txBody>
                  <a:tcPr/>
                </a:tc>
                <a:extLst>
                  <a:ext uri="{0D108BD9-81ED-4DB2-BD59-A6C34878D82A}">
                    <a16:rowId xmlns:a16="http://schemas.microsoft.com/office/drawing/2014/main" val="1490219592"/>
                  </a:ext>
                </a:extLst>
              </a:tr>
              <a:tr h="370840">
                <a:tc>
                  <a:txBody>
                    <a:bodyPr/>
                    <a:lstStyle/>
                    <a:p>
                      <a:r>
                        <a:rPr lang="en-GB" sz="1400" b="1" dirty="0">
                          <a:latin typeface="Segoe UI Variable Text" pitchFamily="2" charset="0"/>
                        </a:rPr>
                        <a:t>Which services will deny access to?</a:t>
                      </a:r>
                    </a:p>
                  </a:txBody>
                  <a:tcPr/>
                </a:tc>
                <a:tc>
                  <a:txBody>
                    <a:bodyPr/>
                    <a:lstStyle/>
                    <a:p>
                      <a:endParaRPr lang="en-GB" sz="1400" dirty="0">
                        <a:latin typeface="Segoe UI Variable Text" pitchFamily="2" charset="0"/>
                      </a:endParaRPr>
                    </a:p>
                  </a:txBody>
                  <a:tcPr/>
                </a:tc>
                <a:extLst>
                  <a:ext uri="{0D108BD9-81ED-4DB2-BD59-A6C34878D82A}">
                    <a16:rowId xmlns:a16="http://schemas.microsoft.com/office/drawing/2014/main" val="2886036633"/>
                  </a:ext>
                </a:extLst>
              </a:tr>
              <a:tr h="370840">
                <a:tc>
                  <a:txBody>
                    <a:bodyPr/>
                    <a:lstStyle/>
                    <a:p>
                      <a:r>
                        <a:rPr lang="en-GB" sz="1400" b="1" dirty="0">
                          <a:latin typeface="Segoe UI Variable Text" pitchFamily="2" charset="0"/>
                        </a:rPr>
                        <a:t>What message will the users receive about the attack?</a:t>
                      </a:r>
                    </a:p>
                  </a:txBody>
                  <a:tcPr/>
                </a:tc>
                <a:tc>
                  <a:txBody>
                    <a:bodyPr/>
                    <a:lstStyle/>
                    <a:p>
                      <a:endParaRPr lang="en-GB" sz="1400" dirty="0">
                        <a:latin typeface="Segoe UI Variable Text" pitchFamily="2" charset="0"/>
                      </a:endParaRPr>
                    </a:p>
                  </a:txBody>
                  <a:tcPr/>
                </a:tc>
                <a:extLst>
                  <a:ext uri="{0D108BD9-81ED-4DB2-BD59-A6C34878D82A}">
                    <a16:rowId xmlns:a16="http://schemas.microsoft.com/office/drawing/2014/main" val="2139012245"/>
                  </a:ext>
                </a:extLst>
              </a:tr>
            </a:tbl>
          </a:graphicData>
        </a:graphic>
      </p:graphicFrame>
    </p:spTree>
    <p:extLst>
      <p:ext uri="{BB962C8B-B14F-4D97-AF65-F5344CB8AC3E}">
        <p14:creationId xmlns:p14="http://schemas.microsoft.com/office/powerpoint/2010/main" val="3260233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9610EE-88BB-8EDE-BE63-C7F73A3F76E9}"/>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2C1A7CE5-EA99-1C7D-3E4D-EFDC7E228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C767716F-D27B-9039-F1C6-FE3CB4E66979}"/>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4AC0D907-F62C-877E-44E5-52C36F2467B1}"/>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3" name="Picture 2" descr="Facebook Logos PNG images free download">
            <a:extLst>
              <a:ext uri="{FF2B5EF4-FFF2-40B4-BE49-F238E27FC236}">
                <a16:creationId xmlns:a16="http://schemas.microsoft.com/office/drawing/2014/main" id="{4E727B3B-6543-B5A6-0C25-E133CECBB0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DC60BD1-5169-1F22-3067-608CA352169F}"/>
              </a:ext>
            </a:extLst>
          </p:cNvPr>
          <p:cNvSpPr txBox="1"/>
          <p:nvPr/>
        </p:nvSpPr>
        <p:spPr>
          <a:xfrm>
            <a:off x="179512" y="231334"/>
            <a:ext cx="9684578" cy="584775"/>
          </a:xfrm>
          <a:prstGeom prst="rect">
            <a:avLst/>
          </a:prstGeom>
          <a:noFill/>
        </p:spPr>
        <p:txBody>
          <a:bodyPr wrap="square" rtlCol="0">
            <a:spAutoFit/>
          </a:bodyPr>
          <a:lstStyle/>
          <a:p>
            <a:r>
              <a:rPr lang="en-GB" sz="3200" dirty="0">
                <a:latin typeface="Segoe UI Black" panose="020B0A02040204020203" pitchFamily="34" charset="0"/>
                <a:ea typeface="Segoe UI Black" panose="020B0A02040204020203" pitchFamily="34" charset="0"/>
              </a:rPr>
              <a:t>Task 7: Learning in Context</a:t>
            </a:r>
          </a:p>
        </p:txBody>
      </p:sp>
      <p:sp>
        <p:nvSpPr>
          <p:cNvPr id="21" name="TextBox 20">
            <a:extLst>
              <a:ext uri="{FF2B5EF4-FFF2-40B4-BE49-F238E27FC236}">
                <a16:creationId xmlns:a16="http://schemas.microsoft.com/office/drawing/2014/main" id="{744A9010-435D-0EE5-6BE4-8F1547856138}"/>
              </a:ext>
            </a:extLst>
          </p:cNvPr>
          <p:cNvSpPr txBox="1"/>
          <p:nvPr/>
        </p:nvSpPr>
        <p:spPr>
          <a:xfrm>
            <a:off x="179512" y="845506"/>
            <a:ext cx="5492237" cy="4278094"/>
          </a:xfrm>
          <a:prstGeom prst="rect">
            <a:avLst/>
          </a:prstGeom>
          <a:noFill/>
        </p:spPr>
        <p:txBody>
          <a:bodyPr wrap="square" rtlCol="0">
            <a:spAutoFit/>
          </a:bodyPr>
          <a:lstStyle/>
          <a:p>
            <a:r>
              <a:rPr lang="en-GB" sz="1600" u="sng" dirty="0">
                <a:latin typeface="Segoe UI Variable Text" pitchFamily="2" charset="0"/>
                <a:cs typeface="Segoe UI" panose="020B0502040204020203" pitchFamily="34" charset="0"/>
              </a:rPr>
              <a:t>Scenario</a:t>
            </a:r>
          </a:p>
          <a:p>
            <a:r>
              <a:rPr lang="en-GB" sz="1600" dirty="0">
                <a:latin typeface="Segoe UI Variable Text" pitchFamily="2" charset="0"/>
                <a:cs typeface="Segoe UI" panose="020B0502040204020203" pitchFamily="34" charset="0"/>
              </a:rPr>
              <a:t>At Maplewood University, students and faculty use a secure online portal to access their emails, course materials, and other resources. One morning, Sarah, a computer science major, noticed unusual activity on her university account. Several emails were sent from her account overnight, which she did not remember sending.</a:t>
            </a:r>
          </a:p>
          <a:p>
            <a:endParaRPr lang="en-GB" sz="1600" dirty="0">
              <a:latin typeface="Segoe UI Variable Text" pitchFamily="2" charset="0"/>
              <a:cs typeface="Segoe UI" panose="020B0502040204020203" pitchFamily="34" charset="0"/>
            </a:endParaRPr>
          </a:p>
          <a:p>
            <a:r>
              <a:rPr lang="en-GB" sz="1600" dirty="0">
                <a:latin typeface="Segoe UI Variable Text" pitchFamily="2" charset="0"/>
                <a:cs typeface="Segoe UI" panose="020B0502040204020203" pitchFamily="34" charset="0"/>
              </a:rPr>
              <a:t>She immediately reported the issue to the university's IT department. After investigating, the IT staff found multiple failed login attempts on Sarah’s account within a short period. Further analysis revealed that similar failed attempts had occurred on several other student accounts. These attempts were coming from a single external IP address, and the pattern suggested that an automated script was systematically trying different password combinations to gain access.</a:t>
            </a:r>
          </a:p>
        </p:txBody>
      </p:sp>
      <p:sp>
        <p:nvSpPr>
          <p:cNvPr id="4" name="TextBox 3">
            <a:extLst>
              <a:ext uri="{FF2B5EF4-FFF2-40B4-BE49-F238E27FC236}">
                <a16:creationId xmlns:a16="http://schemas.microsoft.com/office/drawing/2014/main" id="{0835CFC4-A378-80D5-34E8-99AC2A969106}"/>
              </a:ext>
            </a:extLst>
          </p:cNvPr>
          <p:cNvSpPr txBox="1"/>
          <p:nvPr/>
        </p:nvSpPr>
        <p:spPr>
          <a:xfrm>
            <a:off x="6034492" y="883792"/>
            <a:ext cx="5970889" cy="584775"/>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a:t>
            </a:r>
          </a:p>
          <a:p>
            <a:pPr algn="just"/>
            <a:r>
              <a:rPr lang="en-GB" sz="1600" dirty="0">
                <a:latin typeface="Segoe UI Variable Text" pitchFamily="2" charset="0"/>
                <a:cs typeface="Segoe UI" panose="020B0502040204020203" pitchFamily="34" charset="0"/>
              </a:rPr>
              <a:t>Identify the attack that has taken place at Maplewood University</a:t>
            </a:r>
          </a:p>
        </p:txBody>
      </p:sp>
      <p:sp>
        <p:nvSpPr>
          <p:cNvPr id="3" name="Rectangle 2">
            <a:extLst>
              <a:ext uri="{FF2B5EF4-FFF2-40B4-BE49-F238E27FC236}">
                <a16:creationId xmlns:a16="http://schemas.microsoft.com/office/drawing/2014/main" id="{CD8DBAF4-C0F5-8E01-B30B-4E76BB265142}"/>
              </a:ext>
            </a:extLst>
          </p:cNvPr>
          <p:cNvSpPr/>
          <p:nvPr/>
        </p:nvSpPr>
        <p:spPr>
          <a:xfrm>
            <a:off x="6096000" y="1631850"/>
            <a:ext cx="5946312" cy="521062"/>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dirty="0">
              <a:solidFill>
                <a:schemeClr val="tx1"/>
              </a:solidFill>
              <a:latin typeface="Segoe UI Variable Text" pitchFamily="2" charset="0"/>
              <a:cs typeface="Segoe UI" panose="020B0502040204020203" pitchFamily="34" charset="0"/>
            </a:endParaRPr>
          </a:p>
        </p:txBody>
      </p:sp>
      <p:sp>
        <p:nvSpPr>
          <p:cNvPr id="5" name="TextBox 4">
            <a:extLst>
              <a:ext uri="{FF2B5EF4-FFF2-40B4-BE49-F238E27FC236}">
                <a16:creationId xmlns:a16="http://schemas.microsoft.com/office/drawing/2014/main" id="{226FFABE-C194-0B0E-3175-EE294879FCBD}"/>
              </a:ext>
            </a:extLst>
          </p:cNvPr>
          <p:cNvSpPr txBox="1"/>
          <p:nvPr/>
        </p:nvSpPr>
        <p:spPr>
          <a:xfrm>
            <a:off x="6034492" y="2277795"/>
            <a:ext cx="5970889" cy="830997"/>
          </a:xfrm>
          <a:prstGeom prst="rect">
            <a:avLst/>
          </a:prstGeom>
          <a:noFill/>
        </p:spPr>
        <p:txBody>
          <a:bodyPr wrap="square" rtlCol="0">
            <a:spAutoFit/>
          </a:bodyPr>
          <a:lstStyle/>
          <a:p>
            <a:pPr algn="just"/>
            <a:r>
              <a:rPr lang="en-GB" sz="1600" u="sng" dirty="0">
                <a:latin typeface="Segoe UI Variable Text" pitchFamily="2" charset="0"/>
                <a:cs typeface="Segoe UI" panose="020B0502040204020203" pitchFamily="34" charset="0"/>
              </a:rPr>
              <a:t>Activity B</a:t>
            </a:r>
          </a:p>
          <a:p>
            <a:r>
              <a:rPr lang="en-GB" sz="1600" dirty="0">
                <a:latin typeface="Segoe UI Variable Text" pitchFamily="2" charset="0"/>
                <a:cs typeface="Segoe UI" panose="020B0502040204020203" pitchFamily="34" charset="0"/>
              </a:rPr>
              <a:t>Explain the impact this attack will have on the university using the table below. </a:t>
            </a:r>
          </a:p>
        </p:txBody>
      </p:sp>
      <p:graphicFrame>
        <p:nvGraphicFramePr>
          <p:cNvPr id="6" name="Table 5">
            <a:extLst>
              <a:ext uri="{FF2B5EF4-FFF2-40B4-BE49-F238E27FC236}">
                <a16:creationId xmlns:a16="http://schemas.microsoft.com/office/drawing/2014/main" id="{1FE235D5-5C57-7E28-EFAC-A28037A79ACA}"/>
              </a:ext>
            </a:extLst>
          </p:cNvPr>
          <p:cNvGraphicFramePr>
            <a:graphicFrameLocks noGrp="1"/>
          </p:cNvGraphicFramePr>
          <p:nvPr>
            <p:extLst>
              <p:ext uri="{D42A27DB-BD31-4B8C-83A1-F6EECF244321}">
                <p14:modId xmlns:p14="http://schemas.microsoft.com/office/powerpoint/2010/main" val="4240345408"/>
              </p:ext>
            </p:extLst>
          </p:nvPr>
        </p:nvGraphicFramePr>
        <p:xfrm>
          <a:off x="6096000" y="3202074"/>
          <a:ext cx="5737224" cy="2834640"/>
        </p:xfrm>
        <a:graphic>
          <a:graphicData uri="http://schemas.openxmlformats.org/drawingml/2006/table">
            <a:tbl>
              <a:tblPr firstRow="1" bandRow="1">
                <a:tableStyleId>{5940675A-B579-460E-94D1-54222C63F5DA}</a:tableStyleId>
              </a:tblPr>
              <a:tblGrid>
                <a:gridCol w="1846521">
                  <a:extLst>
                    <a:ext uri="{9D8B030D-6E8A-4147-A177-3AD203B41FA5}">
                      <a16:colId xmlns:a16="http://schemas.microsoft.com/office/drawing/2014/main" val="1237513920"/>
                    </a:ext>
                  </a:extLst>
                </a:gridCol>
                <a:gridCol w="3890703">
                  <a:extLst>
                    <a:ext uri="{9D8B030D-6E8A-4147-A177-3AD203B41FA5}">
                      <a16:colId xmlns:a16="http://schemas.microsoft.com/office/drawing/2014/main" val="2985020587"/>
                    </a:ext>
                  </a:extLst>
                </a:gridCol>
              </a:tblGrid>
              <a:tr h="729680">
                <a:tc>
                  <a:txBody>
                    <a:bodyPr/>
                    <a:lstStyle/>
                    <a:p>
                      <a:r>
                        <a:rPr lang="en-GB" sz="1400" b="1" dirty="0">
                          <a:latin typeface="Segoe UI Variable Text" pitchFamily="2" charset="0"/>
                        </a:rPr>
                        <a:t>Why is multiple failed login attempts a sign of this attack?</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chemeClr val="tx1"/>
                        </a:solidFill>
                        <a:latin typeface="Segoe UI Variable Text" pitchFamily="2" charset="0"/>
                        <a:cs typeface="Segoe UI" panose="020B0502040204020203" pitchFamily="34" charset="0"/>
                      </a:endParaRPr>
                    </a:p>
                  </a:txBody>
                  <a:tcPr/>
                </a:tc>
                <a:extLst>
                  <a:ext uri="{0D108BD9-81ED-4DB2-BD59-A6C34878D82A}">
                    <a16:rowId xmlns:a16="http://schemas.microsoft.com/office/drawing/2014/main" val="1490219592"/>
                  </a:ext>
                </a:extLst>
              </a:tr>
              <a:tr h="370840">
                <a:tc>
                  <a:txBody>
                    <a:bodyPr/>
                    <a:lstStyle/>
                    <a:p>
                      <a:r>
                        <a:rPr lang="en-GB" sz="1400" b="1" dirty="0">
                          <a:latin typeface="Segoe UI Variable Text" pitchFamily="2" charset="0"/>
                        </a:rPr>
                        <a:t>Why is the use of a single IP address a sign of this type of attack?</a:t>
                      </a:r>
                    </a:p>
                  </a:txBody>
                  <a:tcPr/>
                </a:tc>
                <a:tc>
                  <a:txBody>
                    <a:bodyPr/>
                    <a:lstStyle/>
                    <a:p>
                      <a:endParaRPr lang="en-GB" sz="1400" dirty="0">
                        <a:latin typeface="Segoe UI Variable Text" pitchFamily="2" charset="0"/>
                      </a:endParaRPr>
                    </a:p>
                  </a:txBody>
                  <a:tcPr/>
                </a:tc>
                <a:extLst>
                  <a:ext uri="{0D108BD9-81ED-4DB2-BD59-A6C34878D82A}">
                    <a16:rowId xmlns:a16="http://schemas.microsoft.com/office/drawing/2014/main" val="2886036633"/>
                  </a:ext>
                </a:extLst>
              </a:tr>
              <a:tr h="370840">
                <a:tc>
                  <a:txBody>
                    <a:bodyPr/>
                    <a:lstStyle/>
                    <a:p>
                      <a:r>
                        <a:rPr lang="en-GB" sz="1400" b="1" dirty="0">
                          <a:latin typeface="Segoe UI Variable Text" pitchFamily="2" charset="0"/>
                        </a:rPr>
                        <a:t>An automated script was used for this attack, what does this mean?</a:t>
                      </a:r>
                    </a:p>
                  </a:txBody>
                  <a:tcPr/>
                </a:tc>
                <a:tc>
                  <a:txBody>
                    <a:bodyPr/>
                    <a:lstStyle/>
                    <a:p>
                      <a:endParaRPr lang="en-GB" sz="1400" dirty="0">
                        <a:latin typeface="Segoe UI Variable Text" pitchFamily="2" charset="0"/>
                      </a:endParaRPr>
                    </a:p>
                  </a:txBody>
                  <a:tcPr/>
                </a:tc>
                <a:extLst>
                  <a:ext uri="{0D108BD9-81ED-4DB2-BD59-A6C34878D82A}">
                    <a16:rowId xmlns:a16="http://schemas.microsoft.com/office/drawing/2014/main" val="2139012245"/>
                  </a:ext>
                </a:extLst>
              </a:tr>
            </a:tbl>
          </a:graphicData>
        </a:graphic>
      </p:graphicFrame>
    </p:spTree>
    <p:extLst>
      <p:ext uri="{BB962C8B-B14F-4D97-AF65-F5344CB8AC3E}">
        <p14:creationId xmlns:p14="http://schemas.microsoft.com/office/powerpoint/2010/main" val="35914223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1161</TotalTime>
  <Words>1691</Words>
  <Application>Microsoft Office PowerPoint</Application>
  <PresentationFormat>Widescreen</PresentationFormat>
  <Paragraphs>172</Paragraphs>
  <Slides>11</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Calibri Light</vt:lpstr>
      <vt:lpstr>Segoe UI</vt:lpstr>
      <vt:lpstr>Segoe UI Black</vt:lpstr>
      <vt:lpstr>Segoe UI Variable Display Semib</vt:lpstr>
      <vt:lpstr>Segoe UI Variable Text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Simply Teach</dc:creator>
  <cp:lastModifiedBy>Simply Teach</cp:lastModifiedBy>
  <cp:revision>58</cp:revision>
  <dcterms:created xsi:type="dcterms:W3CDTF">2023-11-26T08:28:38Z</dcterms:created>
  <dcterms:modified xsi:type="dcterms:W3CDTF">2024-07-02T15:28:30Z</dcterms:modified>
</cp:coreProperties>
</file>